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31"/>
  </p:notesMasterIdLst>
  <p:sldIdLst>
    <p:sldId id="256" r:id="rId5"/>
    <p:sldId id="257" r:id="rId6"/>
    <p:sldId id="258" r:id="rId7"/>
    <p:sldId id="260" r:id="rId8"/>
    <p:sldId id="269" r:id="rId9"/>
    <p:sldId id="261" r:id="rId10"/>
    <p:sldId id="262" r:id="rId11"/>
    <p:sldId id="276" r:id="rId12"/>
    <p:sldId id="277" r:id="rId13"/>
    <p:sldId id="292" r:id="rId14"/>
    <p:sldId id="293" r:id="rId15"/>
    <p:sldId id="297" r:id="rId16"/>
    <p:sldId id="278" r:id="rId17"/>
    <p:sldId id="280" r:id="rId18"/>
    <p:sldId id="295" r:id="rId19"/>
    <p:sldId id="282" r:id="rId20"/>
    <p:sldId id="283" r:id="rId21"/>
    <p:sldId id="284" r:id="rId22"/>
    <p:sldId id="294" r:id="rId23"/>
    <p:sldId id="287" r:id="rId24"/>
    <p:sldId id="288" r:id="rId25"/>
    <p:sldId id="296" r:id="rId26"/>
    <p:sldId id="289" r:id="rId27"/>
    <p:sldId id="298" r:id="rId28"/>
    <p:sldId id="299" r:id="rId29"/>
    <p:sldId id="275" r:id="rId30"/>
  </p:sldIdLst>
  <p:sldSz cx="9144000" cy="5143500" type="screen16x9"/>
  <p:notesSz cx="6858000" cy="9144000"/>
  <p:embeddedFontLst>
    <p:embeddedFont>
      <p:font typeface="Lato" panose="020B0604020202020204" charset="0"/>
      <p:regular r:id="rId32"/>
      <p:bold r:id="rId33"/>
      <p:italic r:id="rId34"/>
      <p:boldItalic r:id="rId35"/>
    </p:embeddedFont>
    <p:embeddedFont>
      <p:font typeface="Raleway" panose="020B060402020202020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040B9-C76C-B00B-3E68-E38C9FA931E0}" v="1" dt="2021-05-13T09:17:21.275"/>
    <p1510:client id="{88F4E597-8077-9688-3040-B73F78C5F65D}" v="2" dt="2021-04-20T13:01:56.168"/>
    <p1510:client id="{BE83118F-626A-87ED-0474-26B14F2A8983}" v="397" dt="2021-04-20T15:33:25.377"/>
    <p1510:client id="{E65E8A52-0B7D-2572-A4AD-9CD8F8E2BA0B}" v="75" dt="2021-04-21T12:27:15.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p:restoredTop sz="84659"/>
  </p:normalViewPr>
  <p:slideViewPr>
    <p:cSldViewPr snapToGrid="0">
      <p:cViewPr varScale="1">
        <p:scale>
          <a:sx n="137" d="100"/>
          <a:sy n="137" d="100"/>
        </p:scale>
        <p:origin x="1752"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Rogers" userId="S::matthew.rogers@wessexcleaning.com::396b1cde-41d6-47d3-9746-bab35dcdc633" providerId="AD" clId="Web-{4CA040B9-C76C-B00B-3E68-E38C9FA931E0}"/>
    <pc:docChg chg="modSld">
      <pc:chgData name="Matthew Rogers" userId="S::matthew.rogers@wessexcleaning.com::396b1cde-41d6-47d3-9746-bab35dcdc633" providerId="AD" clId="Web-{4CA040B9-C76C-B00B-3E68-E38C9FA931E0}" dt="2021-05-13T09:17:21.275" v="0"/>
      <pc:docMkLst>
        <pc:docMk/>
      </pc:docMkLst>
      <pc:sldChg chg="delSp">
        <pc:chgData name="Matthew Rogers" userId="S::matthew.rogers@wessexcleaning.com::396b1cde-41d6-47d3-9746-bab35dcdc633" providerId="AD" clId="Web-{4CA040B9-C76C-B00B-3E68-E38C9FA931E0}" dt="2021-05-13T09:17:21.275" v="0"/>
        <pc:sldMkLst>
          <pc:docMk/>
          <pc:sldMk cId="0" sldId="256"/>
        </pc:sldMkLst>
        <pc:spChg chg="del">
          <ac:chgData name="Matthew Rogers" userId="S::matthew.rogers@wessexcleaning.com::396b1cde-41d6-47d3-9746-bab35dcdc633" providerId="AD" clId="Web-{4CA040B9-C76C-B00B-3E68-E38C9FA931E0}" dt="2021-05-13T09:17:21.275" v="0"/>
          <ac:spMkLst>
            <pc:docMk/>
            <pc:sldMk cId="0" sldId="256"/>
            <ac:spMk id="1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359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2155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290215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f88252dc4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f88252dc4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4093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p>
        </p:txBody>
      </p:sp>
    </p:spTree>
    <p:extLst>
      <p:ext uri="{BB962C8B-B14F-4D97-AF65-F5344CB8AC3E}">
        <p14:creationId xmlns:p14="http://schemas.microsoft.com/office/powerpoint/2010/main" val="3592058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endParaRPr dirty="0"/>
          </a:p>
        </p:txBody>
      </p:sp>
    </p:spTree>
    <p:extLst>
      <p:ext uri="{BB962C8B-B14F-4D97-AF65-F5344CB8AC3E}">
        <p14:creationId xmlns:p14="http://schemas.microsoft.com/office/powerpoint/2010/main" val="452244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f88252dc4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f88252dc4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373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p>
        </p:txBody>
      </p:sp>
    </p:spTree>
    <p:extLst>
      <p:ext uri="{BB962C8B-B14F-4D97-AF65-F5344CB8AC3E}">
        <p14:creationId xmlns:p14="http://schemas.microsoft.com/office/powerpoint/2010/main" val="420145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p>
        </p:txBody>
      </p:sp>
    </p:spTree>
    <p:extLst>
      <p:ext uri="{BB962C8B-B14F-4D97-AF65-F5344CB8AC3E}">
        <p14:creationId xmlns:p14="http://schemas.microsoft.com/office/powerpoint/2010/main" val="90484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lnSpc>
                <a:spcPct val="114999"/>
              </a:lnSpc>
            </a:pPr>
            <a:endParaRPr dirty="0"/>
          </a:p>
        </p:txBody>
      </p:sp>
    </p:spTree>
    <p:extLst>
      <p:ext uri="{BB962C8B-B14F-4D97-AF65-F5344CB8AC3E}">
        <p14:creationId xmlns:p14="http://schemas.microsoft.com/office/powerpoint/2010/main" val="98758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f88252dc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f88252dc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f88252dc4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f88252dc4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334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p>
        </p:txBody>
      </p:sp>
    </p:spTree>
    <p:extLst>
      <p:ext uri="{BB962C8B-B14F-4D97-AF65-F5344CB8AC3E}">
        <p14:creationId xmlns:p14="http://schemas.microsoft.com/office/powerpoint/2010/main" val="96447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p>
        </p:txBody>
      </p:sp>
    </p:spTree>
    <p:extLst>
      <p:ext uri="{BB962C8B-B14F-4D97-AF65-F5344CB8AC3E}">
        <p14:creationId xmlns:p14="http://schemas.microsoft.com/office/powerpoint/2010/main" val="96447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p>
        </p:txBody>
      </p:sp>
    </p:spTree>
    <p:extLst>
      <p:ext uri="{BB962C8B-B14F-4D97-AF65-F5344CB8AC3E}">
        <p14:creationId xmlns:p14="http://schemas.microsoft.com/office/powerpoint/2010/main" val="2798657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f88252dc4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f88252dc4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3687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p>
        </p:txBody>
      </p:sp>
    </p:spTree>
    <p:extLst>
      <p:ext uri="{BB962C8B-B14F-4D97-AF65-F5344CB8AC3E}">
        <p14:creationId xmlns:p14="http://schemas.microsoft.com/office/powerpoint/2010/main" val="3399053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f88252dc4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1f88252dc4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f88252dc4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f88252dc4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f88252dc4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f88252dc4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f88252dc4_0_1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f88252dc4_0_1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f88252dc4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f88252dc4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68748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88252dc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dirty="0"/>
          </a:p>
        </p:txBody>
      </p:sp>
    </p:spTree>
    <p:extLst>
      <p:ext uri="{BB962C8B-B14F-4D97-AF65-F5344CB8AC3E}">
        <p14:creationId xmlns:p14="http://schemas.microsoft.com/office/powerpoint/2010/main" val="1657623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Ref idx="1001">
        <a:schemeClr val="bg2"/>
      </p:bgRef>
    </p:bg>
    <p:spTree>
      <p:nvGrpSpPr>
        <p:cNvPr id="1" name="Shape 9"/>
        <p:cNvGrpSpPr/>
        <p:nvPr/>
      </p:nvGrpSpPr>
      <p:grpSpPr>
        <a:xfrm>
          <a:off x="0" y="0"/>
          <a:ext cx="0" cy="0"/>
          <a:chOff x="0" y="0"/>
          <a:chExt cx="0" cy="0"/>
        </a:xfrm>
      </p:grpSpPr>
      <p:pic>
        <p:nvPicPr>
          <p:cNvPr id="10" name="Google Shape;10;p2" descr="shutterstock_429987889_edited.jpg"/>
          <p:cNvPicPr preferRelativeResize="0"/>
          <p:nvPr/>
        </p:nvPicPr>
        <p:blipFill rotWithShape="1">
          <a:blip r:embed="rId2">
            <a:alphaModFix/>
          </a:blip>
          <a:srcRect t="21799" b="23591"/>
          <a:stretch/>
        </p:blipFill>
        <p:spPr>
          <a:xfrm>
            <a:off x="0" y="487824"/>
            <a:ext cx="9144000" cy="4655676"/>
          </a:xfrm>
          <a:prstGeom prst="rect">
            <a:avLst/>
          </a:prstGeom>
          <a:noFill/>
          <a:ln>
            <a:noFill/>
          </a:ln>
        </p:spPr>
      </p:pic>
      <p:sp>
        <p:nvSpPr>
          <p:cNvPr id="11" name="Google Shape;11;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51768" y="1198023"/>
            <a:ext cx="745763" cy="45826"/>
            <a:chOff x="4580561" y="2589004"/>
            <a:chExt cx="1064464" cy="25200"/>
          </a:xfrm>
        </p:grpSpPr>
        <p:sp>
          <p:nvSpPr>
            <p:cNvPr id="13" name="Google Shape;13;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6" name="Google Shape;16;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7" name="Google Shape;17;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8" name="Google Shape;18;p2"/>
          <p:cNvSpPr txBox="1"/>
          <p:nvPr/>
        </p:nvSpPr>
        <p:spPr>
          <a:xfrm>
            <a:off x="226550" y="78500"/>
            <a:ext cx="9981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latin typeface="Raleway"/>
                <a:ea typeface="Raleway"/>
                <a:cs typeface="Raleway"/>
                <a:sym typeface="Raleway"/>
              </a:rPr>
              <a:t>Confidential</a:t>
            </a:r>
            <a:endParaRPr sz="600" b="1">
              <a:latin typeface="Raleway"/>
              <a:ea typeface="Raleway"/>
              <a:cs typeface="Raleway"/>
              <a:sym typeface="Raleway"/>
            </a:endParaRPr>
          </a:p>
        </p:txBody>
      </p:sp>
      <p:sp>
        <p:nvSpPr>
          <p:cNvPr id="20" name="Google Shape;20;p2"/>
          <p:cNvSpPr txBox="1"/>
          <p:nvPr/>
        </p:nvSpPr>
        <p:spPr>
          <a:xfrm>
            <a:off x="8213935" y="78500"/>
            <a:ext cx="705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600">
                <a:latin typeface="Raleway"/>
                <a:ea typeface="Raleway"/>
                <a:cs typeface="Raleway"/>
                <a:sym typeface="Raleway"/>
              </a:rPr>
              <a:t>Version 1.0</a:t>
            </a:r>
            <a:endParaRPr sz="600" b="1">
              <a:latin typeface="Raleway"/>
              <a:ea typeface="Raleway"/>
              <a:cs typeface="Raleway"/>
              <a:sym typeface="Raleway"/>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2"/>
        <p:cNvGrpSpPr/>
        <p:nvPr/>
      </p:nvGrpSpPr>
      <p:grpSpPr>
        <a:xfrm>
          <a:off x="0" y="0"/>
          <a:ext cx="0" cy="0"/>
          <a:chOff x="0" y="0"/>
          <a:chExt cx="0" cy="0"/>
        </a:xfrm>
      </p:grpSpPr>
      <p:sp>
        <p:nvSpPr>
          <p:cNvPr id="133" name="Google Shape;133;p13"/>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34" name="Google Shape;134;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13">
            <a:hlinkClick r:id="" action="ppaction://noaction"/>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p13">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7" name="Google Shape;137;p13">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8" name="Google Shape;138;p13">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39"/>
        <p:cNvGrpSpPr/>
        <p:nvPr/>
      </p:nvGrpSpPr>
      <p:grpSpPr>
        <a:xfrm>
          <a:off x="0" y="0"/>
          <a:ext cx="0" cy="0"/>
          <a:chOff x="0" y="0"/>
          <a:chExt cx="0" cy="0"/>
        </a:xfrm>
      </p:grpSpPr>
      <p:grpSp>
        <p:nvGrpSpPr>
          <p:cNvPr id="140" name="Google Shape;140;p14"/>
          <p:cNvGrpSpPr/>
          <p:nvPr/>
        </p:nvGrpSpPr>
        <p:grpSpPr>
          <a:xfrm>
            <a:off x="830392" y="4169130"/>
            <a:ext cx="745763" cy="45826"/>
            <a:chOff x="4580561" y="2589004"/>
            <a:chExt cx="1064464" cy="25200"/>
          </a:xfrm>
        </p:grpSpPr>
        <p:sp>
          <p:nvSpPr>
            <p:cNvPr id="141" name="Google Shape;141;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4"/>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44" name="Google Shape;144;p14"/>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145" name="Google Shape;145;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46" name="Google Shape;146;p14">
            <a:hlinkClick r:id="" action="ppaction://noaction"/>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 name="Google Shape;147;p14">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14">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14">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52" name="Google Shape;152;p15">
            <a:hlinkClick r:id="" action="ppaction://noaction"/>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15">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4" name="Google Shape;154;p15">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5" name="Google Shape;155;p15">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_alt1">
  <p:cSld name="TITLE_1">
    <p:bg>
      <p:bgPr>
        <a:solidFill>
          <a:schemeClr val="lt2"/>
        </a:solidFill>
        <a:effectLst/>
      </p:bgPr>
    </p:bg>
    <p:spTree>
      <p:nvGrpSpPr>
        <p:cNvPr id="1" name="Shape 21"/>
        <p:cNvGrpSpPr/>
        <p:nvPr/>
      </p:nvGrpSpPr>
      <p:grpSpPr>
        <a:xfrm>
          <a:off x="0" y="0"/>
          <a:ext cx="0" cy="0"/>
          <a:chOff x="0" y="0"/>
          <a:chExt cx="0" cy="0"/>
        </a:xfrm>
      </p:grpSpPr>
      <p:pic>
        <p:nvPicPr>
          <p:cNvPr id="22" name="Google Shape;22;p3" descr="shutterstock_429987889_edited.jpg"/>
          <p:cNvPicPr preferRelativeResize="0"/>
          <p:nvPr/>
        </p:nvPicPr>
        <p:blipFill rotWithShape="1">
          <a:blip r:embed="rId2">
            <a:alphaModFix/>
          </a:blip>
          <a:srcRect t="21799" b="23591"/>
          <a:stretch/>
        </p:blipFill>
        <p:spPr>
          <a:xfrm>
            <a:off x="0" y="487825"/>
            <a:ext cx="9144000" cy="4655676"/>
          </a:xfrm>
          <a:prstGeom prst="rect">
            <a:avLst/>
          </a:prstGeom>
          <a:noFill/>
          <a:ln>
            <a:noFill/>
          </a:ln>
        </p:spPr>
      </p:pic>
      <p:sp>
        <p:nvSpPr>
          <p:cNvPr id="23" name="Google Shape;23;p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830392" y="1191256"/>
            <a:ext cx="745763" cy="45826"/>
            <a:chOff x="4580561" y="2589004"/>
            <a:chExt cx="1064464" cy="25200"/>
          </a:xfrm>
        </p:grpSpPr>
        <p:sp>
          <p:nvSpPr>
            <p:cNvPr id="25" name="Google Shape;25;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28" name="Google Shape;28;p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9" name="Google Shape;29;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0" name="Google Shape;30;p3">
            <a:hlinkClick r:id="rId3" action="ppaction://hlinksldjump"/>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 name="Google Shape;31;p3">
            <a:hlinkClick r:id="rId3"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2" name="Google Shape;32;p3">
            <a:hlinkClick r:id="rId3"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3" name="Google Shape;33;p3">
            <a:hlinkClick r:id="rId3"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4"/>
        <p:cNvGrpSpPr/>
        <p:nvPr/>
      </p:nvGrpSpPr>
      <p:grpSpPr>
        <a:xfrm>
          <a:off x="0" y="0"/>
          <a:ext cx="0" cy="0"/>
          <a:chOff x="0" y="0"/>
          <a:chExt cx="0" cy="0"/>
        </a:xfrm>
      </p:grpSpPr>
      <p:grpSp>
        <p:nvGrpSpPr>
          <p:cNvPr id="35" name="Google Shape;35;p4"/>
          <p:cNvGrpSpPr/>
          <p:nvPr/>
        </p:nvGrpSpPr>
        <p:grpSpPr>
          <a:xfrm>
            <a:off x="830392" y="1191256"/>
            <a:ext cx="745763" cy="45826"/>
            <a:chOff x="4580561" y="2589004"/>
            <a:chExt cx="1064464" cy="25200"/>
          </a:xfrm>
        </p:grpSpPr>
        <p:sp>
          <p:nvSpPr>
            <p:cNvPr id="36" name="Google Shape;36;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39" name="Google Shape;39;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4">
            <a:hlinkClick r:id="rId2" action="ppaction://hlinksldjump"/>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4">
            <a:hlinkClick r:id="rId2" action="ppaction://hlinksldjump"/>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2" name="Google Shape;42;p4">
            <a:hlinkClick r:id="rId2" action="ppaction://hlinksldjump"/>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a:hlinkClick r:id="rId2" action="ppaction://hlinksldjump"/>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5"/>
          <p:cNvGrpSpPr/>
          <p:nvPr/>
        </p:nvGrpSpPr>
        <p:grpSpPr>
          <a:xfrm>
            <a:off x="830392" y="893931"/>
            <a:ext cx="745763" cy="45826"/>
            <a:chOff x="4580561" y="2589004"/>
            <a:chExt cx="1064464" cy="25200"/>
          </a:xfrm>
        </p:grpSpPr>
        <p:sp>
          <p:nvSpPr>
            <p:cNvPr id="47" name="Google Shape;47;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1" name="Google Shape;51;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5">
            <a:hlinkClick r:id="rId2"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53;p5">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4" name="Google Shape;54;p5">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5" name="Google Shape;55;p5">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_alt2">
  <p:cSld name="TITLE_AND_BODY_1_1">
    <p:spTree>
      <p:nvGrpSpPr>
        <p:cNvPr id="1" name="Shape 64"/>
        <p:cNvGrpSpPr/>
        <p:nvPr/>
      </p:nvGrpSpPr>
      <p:grpSpPr>
        <a:xfrm>
          <a:off x="0" y="0"/>
          <a:ext cx="0" cy="0"/>
          <a:chOff x="0" y="0"/>
          <a:chExt cx="0" cy="0"/>
        </a:xfrm>
      </p:grpSpPr>
      <p:sp>
        <p:nvSpPr>
          <p:cNvPr id="66" name="Google Shape;66;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dirty="0"/>
          </a:p>
        </p:txBody>
      </p:sp>
      <p:sp>
        <p:nvSpPr>
          <p:cNvPr id="68" name="Google Shape;68;p7">
            <a:hlinkClick r:id="rId2"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 name="Google Shape;69;p7">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0" name="Google Shape;70;p7">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1" name="Google Shape;71;p7">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72" name="Google Shape;72;p7"/>
          <p:cNvSpPr txBox="1">
            <a:spLocks noGrp="1"/>
          </p:cNvSpPr>
          <p:nvPr>
            <p:ph type="title"/>
          </p:nvPr>
        </p:nvSpPr>
        <p:spPr>
          <a:xfrm>
            <a:off x="729450" y="2056375"/>
            <a:ext cx="58875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8"/>
          <p:cNvGrpSpPr/>
          <p:nvPr/>
        </p:nvGrpSpPr>
        <p:grpSpPr>
          <a:xfrm>
            <a:off x="830392" y="1191256"/>
            <a:ext cx="745763" cy="45826"/>
            <a:chOff x="4580561" y="2589004"/>
            <a:chExt cx="1064464" cy="25200"/>
          </a:xfrm>
        </p:grpSpPr>
        <p:sp>
          <p:nvSpPr>
            <p:cNvPr id="76" name="Google Shape;76;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79" name="Google Shape;79;p8"/>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0" name="Google Shape;80;p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1" name="Google Shape;81;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82" name="Google Shape;82;p8">
            <a:hlinkClick r:id="rId2"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8">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4" name="Google Shape;84;p8">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5" name="Google Shape;85;p8">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sp>
        <p:nvSpPr>
          <p:cNvPr id="98" name="Google Shape;98;p10"/>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0"/>
          <p:cNvGrpSpPr/>
          <p:nvPr/>
        </p:nvGrpSpPr>
        <p:grpSpPr>
          <a:xfrm>
            <a:off x="830392" y="1191256"/>
            <a:ext cx="745763" cy="45826"/>
            <a:chOff x="4580561" y="2589004"/>
            <a:chExt cx="1064464" cy="25200"/>
          </a:xfrm>
        </p:grpSpPr>
        <p:sp>
          <p:nvSpPr>
            <p:cNvPr id="100" name="Google Shape;100;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0"/>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03" name="Google Shape;103;p10"/>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4" name="Google Shape;104;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05" name="Google Shape;105;p10">
            <a:hlinkClick r:id="rId2"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 name="Google Shape;106;p10">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07" name="Google Shape;107;p10">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08" name="Google Shape;108;p10">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9"/>
        <p:cNvGrpSpPr/>
        <p:nvPr/>
      </p:nvGrpSpPr>
      <p:grpSpPr>
        <a:xfrm>
          <a:off x="0" y="0"/>
          <a:ext cx="0" cy="0"/>
          <a:chOff x="0" y="0"/>
          <a:chExt cx="0" cy="0"/>
        </a:xfrm>
      </p:grpSpPr>
      <p:grpSp>
        <p:nvGrpSpPr>
          <p:cNvPr id="110" name="Google Shape;110;p11"/>
          <p:cNvGrpSpPr/>
          <p:nvPr/>
        </p:nvGrpSpPr>
        <p:grpSpPr>
          <a:xfrm>
            <a:off x="830392" y="4169130"/>
            <a:ext cx="745763" cy="45826"/>
            <a:chOff x="4580561" y="2589004"/>
            <a:chExt cx="1064464" cy="25200"/>
          </a:xfrm>
        </p:grpSpPr>
        <p:sp>
          <p:nvSpPr>
            <p:cNvPr id="111" name="Google Shape;111;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14" name="Google Shape;114;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11">
            <a:hlinkClick r:id="rId2" action="ppaction://hlinksldjump"/>
          </p:cNvPr>
          <p:cNvSpPr/>
          <p:nvPr/>
        </p:nvSpPr>
        <p:spPr>
          <a:xfrm>
            <a:off x="8280450" y="0"/>
            <a:ext cx="863400" cy="454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 name="Google Shape;116;p11">
            <a:hlinkClick r:id="rId2" action="ppaction://hlinksldjump"/>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11">
            <a:hlinkClick r:id="rId2" action="ppaction://hlinksldjump"/>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11">
            <a:hlinkClick r:id="rId2" action="ppaction://hlinksldjump"/>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_alt1">
  <p:cSld name="TITLE_1">
    <p:bg>
      <p:bgPr>
        <a:solidFill>
          <a:schemeClr val="lt2"/>
        </a:solidFill>
        <a:effectLst/>
      </p:bgPr>
    </p:bg>
    <p:spTree>
      <p:nvGrpSpPr>
        <p:cNvPr id="1" name="Shape 21"/>
        <p:cNvGrpSpPr/>
        <p:nvPr/>
      </p:nvGrpSpPr>
      <p:grpSpPr>
        <a:xfrm>
          <a:off x="0" y="0"/>
          <a:ext cx="0" cy="0"/>
          <a:chOff x="0" y="0"/>
          <a:chExt cx="0" cy="0"/>
        </a:xfrm>
      </p:grpSpPr>
      <p:pic>
        <p:nvPicPr>
          <p:cNvPr id="22" name="Google Shape;22;p3" descr="shutterstock_429987889_edited.jpg"/>
          <p:cNvPicPr preferRelativeResize="0"/>
          <p:nvPr/>
        </p:nvPicPr>
        <p:blipFill rotWithShape="1">
          <a:blip r:embed="rId2">
            <a:alphaModFix/>
          </a:blip>
          <a:srcRect t="21799" b="23591"/>
          <a:stretch/>
        </p:blipFill>
        <p:spPr>
          <a:xfrm>
            <a:off x="0" y="487825"/>
            <a:ext cx="9144000" cy="4655676"/>
          </a:xfrm>
          <a:prstGeom prst="rect">
            <a:avLst/>
          </a:prstGeom>
          <a:noFill/>
          <a:ln>
            <a:noFill/>
          </a:ln>
        </p:spPr>
      </p:pic>
      <p:sp>
        <p:nvSpPr>
          <p:cNvPr id="23" name="Google Shape;23;p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830392" y="1191256"/>
            <a:ext cx="745763" cy="45826"/>
            <a:chOff x="4580561" y="2589004"/>
            <a:chExt cx="1064464" cy="25200"/>
          </a:xfrm>
        </p:grpSpPr>
        <p:sp>
          <p:nvSpPr>
            <p:cNvPr id="25" name="Google Shape;25;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28" name="Google Shape;28;p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9" name="Google Shape;29;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0" name="Google Shape;30;p3">
            <a:hlinkClick r:id="" action="ppaction://noaction"/>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 name="Google Shape;31;p3">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2" name="Google Shape;32;p3">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3" name="Google Shape;33;p3">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sp>
        <p:nvSpPr>
          <p:cNvPr id="120" name="Google Shape;120;p1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12"/>
          <p:cNvGrpSpPr/>
          <p:nvPr/>
        </p:nvGrpSpPr>
        <p:grpSpPr>
          <a:xfrm>
            <a:off x="830392" y="1191256"/>
            <a:ext cx="745763" cy="45826"/>
            <a:chOff x="4580561" y="2589004"/>
            <a:chExt cx="1064464" cy="25200"/>
          </a:xfrm>
        </p:grpSpPr>
        <p:sp>
          <p:nvSpPr>
            <p:cNvPr id="122" name="Google Shape;122;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2"/>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25" name="Google Shape;125;p12"/>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26" name="Google Shape;126;p12"/>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28" name="Google Shape;128;p12">
            <a:hlinkClick r:id="rId2" action="ppaction://hlinksldjump"/>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29;p12">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0" name="Google Shape;130;p12">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1" name="Google Shape;131;p12">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2"/>
        <p:cNvGrpSpPr/>
        <p:nvPr/>
      </p:nvGrpSpPr>
      <p:grpSpPr>
        <a:xfrm>
          <a:off x="0" y="0"/>
          <a:ext cx="0" cy="0"/>
          <a:chOff x="0" y="0"/>
          <a:chExt cx="0" cy="0"/>
        </a:xfrm>
      </p:grpSpPr>
      <p:sp>
        <p:nvSpPr>
          <p:cNvPr id="133" name="Google Shape;133;p13"/>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34" name="Google Shape;134;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13">
            <a:hlinkClick r:id="rId2" action="ppaction://hlinksldjump"/>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p13">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7" name="Google Shape;137;p13">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8" name="Google Shape;138;p13">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39"/>
        <p:cNvGrpSpPr/>
        <p:nvPr/>
      </p:nvGrpSpPr>
      <p:grpSpPr>
        <a:xfrm>
          <a:off x="0" y="0"/>
          <a:ext cx="0" cy="0"/>
          <a:chOff x="0" y="0"/>
          <a:chExt cx="0" cy="0"/>
        </a:xfrm>
      </p:grpSpPr>
      <p:grpSp>
        <p:nvGrpSpPr>
          <p:cNvPr id="140" name="Google Shape;140;p14"/>
          <p:cNvGrpSpPr/>
          <p:nvPr/>
        </p:nvGrpSpPr>
        <p:grpSpPr>
          <a:xfrm>
            <a:off x="830392" y="4169130"/>
            <a:ext cx="745763" cy="45826"/>
            <a:chOff x="4580561" y="2589004"/>
            <a:chExt cx="1064464" cy="25200"/>
          </a:xfrm>
        </p:grpSpPr>
        <p:sp>
          <p:nvSpPr>
            <p:cNvPr id="141" name="Google Shape;141;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4"/>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44" name="Google Shape;144;p14"/>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145" name="Google Shape;145;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46" name="Google Shape;146;p14">
            <a:hlinkClick r:id="rId2" action="ppaction://hlinksldjump"/>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 name="Google Shape;147;p14">
            <a:hlinkClick r:id="rId2" action="ppaction://hlinksldjump"/>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14">
            <a:hlinkClick r:id="rId2" action="ppaction://hlinksldjump"/>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14">
            <a:hlinkClick r:id="rId2" action="ppaction://hlinksldjump"/>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52" name="Google Shape;152;p15">
            <a:hlinkClick r:id="rId2" action="ppaction://hlinksldjump"/>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15">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4" name="Google Shape;154;p15">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5" name="Google Shape;155;p15">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OC">
  <p:cSld name="SECTION_HEADER_1">
    <p:bg>
      <p:bgPr>
        <a:solidFill>
          <a:schemeClr val="dk1"/>
        </a:solidFill>
        <a:effectLst/>
      </p:bgPr>
    </p:bg>
    <p:spTree>
      <p:nvGrpSpPr>
        <p:cNvPr id="1" name="Shape 156"/>
        <p:cNvGrpSpPr/>
        <p:nvPr/>
      </p:nvGrpSpPr>
      <p:grpSpPr>
        <a:xfrm>
          <a:off x="0" y="0"/>
          <a:ext cx="0" cy="0"/>
          <a:chOff x="0" y="0"/>
          <a:chExt cx="0" cy="0"/>
        </a:xfrm>
      </p:grpSpPr>
      <p:sp>
        <p:nvSpPr>
          <p:cNvPr id="157" name="Google Shape;157;p16"/>
          <p:cNvSpPr txBox="1">
            <a:spLocks noGrp="1"/>
          </p:cNvSpPr>
          <p:nvPr>
            <p:ph type="title"/>
          </p:nvPr>
        </p:nvSpPr>
        <p:spPr>
          <a:xfrm>
            <a:off x="1308150" y="1318650"/>
            <a:ext cx="7110000" cy="535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sp>
        <p:nvSpPr>
          <p:cNvPr id="158" name="Google Shape;158;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59" name="Google Shape;159;p16"/>
          <p:cNvSpPr txBox="1"/>
          <p:nvPr/>
        </p:nvSpPr>
        <p:spPr>
          <a:xfrm>
            <a:off x="226550" y="78500"/>
            <a:ext cx="9981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latin typeface="Raleway"/>
                <a:ea typeface="Raleway"/>
                <a:cs typeface="Raleway"/>
                <a:sym typeface="Raleway"/>
              </a:rPr>
              <a:t>Confidential</a:t>
            </a:r>
            <a:endParaRPr sz="600" b="1">
              <a:solidFill>
                <a:srgbClr val="FFFFFF"/>
              </a:solidFill>
              <a:latin typeface="Raleway"/>
              <a:ea typeface="Raleway"/>
              <a:cs typeface="Raleway"/>
              <a:sym typeface="Raleway"/>
            </a:endParaRPr>
          </a:p>
        </p:txBody>
      </p:sp>
      <p:sp>
        <p:nvSpPr>
          <p:cNvPr id="161" name="Google Shape;161;p16"/>
          <p:cNvSpPr txBox="1"/>
          <p:nvPr/>
        </p:nvSpPr>
        <p:spPr>
          <a:xfrm>
            <a:off x="8213935" y="78500"/>
            <a:ext cx="705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600">
                <a:solidFill>
                  <a:srgbClr val="FFFFFF"/>
                </a:solidFill>
                <a:latin typeface="Raleway"/>
                <a:ea typeface="Raleway"/>
                <a:cs typeface="Raleway"/>
                <a:sym typeface="Raleway"/>
              </a:rPr>
              <a:t>Version 1.0</a:t>
            </a:r>
            <a:endParaRPr sz="600" b="1">
              <a:solidFill>
                <a:srgbClr val="FFFFFF"/>
              </a:solidFill>
              <a:latin typeface="Raleway"/>
              <a:ea typeface="Raleway"/>
              <a:cs typeface="Raleway"/>
              <a:sym typeface="Raleway"/>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_alt1">
  <p:cSld name="SECTION_HEADER_2">
    <p:bg>
      <p:bgPr>
        <a:solidFill>
          <a:srgbClr val="434343"/>
        </a:solidFill>
        <a:effectLst/>
      </p:bgPr>
    </p:bg>
    <p:spTree>
      <p:nvGrpSpPr>
        <p:cNvPr id="1" name="Shape 162"/>
        <p:cNvGrpSpPr/>
        <p:nvPr/>
      </p:nvGrpSpPr>
      <p:grpSpPr>
        <a:xfrm>
          <a:off x="0" y="0"/>
          <a:ext cx="0" cy="0"/>
          <a:chOff x="0" y="0"/>
          <a:chExt cx="0" cy="0"/>
        </a:xfrm>
      </p:grpSpPr>
      <p:grpSp>
        <p:nvGrpSpPr>
          <p:cNvPr id="163" name="Google Shape;163;p17"/>
          <p:cNvGrpSpPr/>
          <p:nvPr/>
        </p:nvGrpSpPr>
        <p:grpSpPr>
          <a:xfrm>
            <a:off x="830392" y="1191256"/>
            <a:ext cx="745763" cy="45826"/>
            <a:chOff x="4580561" y="2589004"/>
            <a:chExt cx="1064464" cy="25200"/>
          </a:xfrm>
        </p:grpSpPr>
        <p:sp>
          <p:nvSpPr>
            <p:cNvPr id="164" name="Google Shape;164;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7"/>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7" name="Google Shape;167;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68" name="Google Shape;168;p17">
            <a:hlinkClick r:id="" action="ppaction://noaction"/>
          </p:cNvPr>
          <p:cNvSpPr/>
          <p:nvPr/>
        </p:nvSpPr>
        <p:spPr>
          <a:xfrm>
            <a:off x="8280450" y="0"/>
            <a:ext cx="863400" cy="4542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17">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70" name="Google Shape;170;p17">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71" name="Google Shape;171;p17">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_alt1">
  <p:cSld name="SECTION_HEADER_2">
    <p:bg>
      <p:bgPr>
        <a:solidFill>
          <a:srgbClr val="434343"/>
        </a:solidFill>
        <a:effectLst/>
      </p:bgPr>
    </p:bg>
    <p:spTree>
      <p:nvGrpSpPr>
        <p:cNvPr id="1" name="Shape 162"/>
        <p:cNvGrpSpPr/>
        <p:nvPr/>
      </p:nvGrpSpPr>
      <p:grpSpPr>
        <a:xfrm>
          <a:off x="0" y="0"/>
          <a:ext cx="0" cy="0"/>
          <a:chOff x="0" y="0"/>
          <a:chExt cx="0" cy="0"/>
        </a:xfrm>
      </p:grpSpPr>
      <p:grpSp>
        <p:nvGrpSpPr>
          <p:cNvPr id="163" name="Google Shape;163;p17"/>
          <p:cNvGrpSpPr/>
          <p:nvPr/>
        </p:nvGrpSpPr>
        <p:grpSpPr>
          <a:xfrm>
            <a:off x="830392" y="1191256"/>
            <a:ext cx="745763" cy="45826"/>
            <a:chOff x="4580561" y="2589004"/>
            <a:chExt cx="1064464" cy="25200"/>
          </a:xfrm>
        </p:grpSpPr>
        <p:sp>
          <p:nvSpPr>
            <p:cNvPr id="164" name="Google Shape;164;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7"/>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7" name="Google Shape;167;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68" name="Google Shape;168;p17">
            <a:hlinkClick r:id="rId2" action="ppaction://hlinksldjump"/>
          </p:cNvPr>
          <p:cNvSpPr/>
          <p:nvPr/>
        </p:nvSpPr>
        <p:spPr>
          <a:xfrm>
            <a:off x="8280450" y="0"/>
            <a:ext cx="863400" cy="4542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17">
            <a:hlinkClick r:id="rId2" action="ppaction://hlinksldjump"/>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70" name="Google Shape;170;p17">
            <a:hlinkClick r:id="rId2" action="ppaction://hlinksldjump"/>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71" name="Google Shape;171;p17">
            <a:hlinkClick r:id="rId2" action="ppaction://hlinksldjump"/>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4"/>
        <p:cNvGrpSpPr/>
        <p:nvPr/>
      </p:nvGrpSpPr>
      <p:grpSpPr>
        <a:xfrm>
          <a:off x="0" y="0"/>
          <a:ext cx="0" cy="0"/>
          <a:chOff x="0" y="0"/>
          <a:chExt cx="0" cy="0"/>
        </a:xfrm>
      </p:grpSpPr>
      <p:grpSp>
        <p:nvGrpSpPr>
          <p:cNvPr id="35" name="Google Shape;35;p4"/>
          <p:cNvGrpSpPr/>
          <p:nvPr/>
        </p:nvGrpSpPr>
        <p:grpSpPr>
          <a:xfrm>
            <a:off x="830392" y="1191256"/>
            <a:ext cx="745763" cy="45826"/>
            <a:chOff x="4580561" y="2589004"/>
            <a:chExt cx="1064464" cy="25200"/>
          </a:xfrm>
        </p:grpSpPr>
        <p:sp>
          <p:nvSpPr>
            <p:cNvPr id="36" name="Google Shape;36;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39" name="Google Shape;39;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4">
            <a:hlinkClick r:id="" action="ppaction://noaction"/>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4">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2" name="Google Shape;42;p4">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5"/>
          <p:cNvGrpSpPr/>
          <p:nvPr/>
        </p:nvGrpSpPr>
        <p:grpSpPr>
          <a:xfrm>
            <a:off x="830392" y="893931"/>
            <a:ext cx="745763" cy="45826"/>
            <a:chOff x="4580561" y="2589004"/>
            <a:chExt cx="1064464" cy="25200"/>
          </a:xfrm>
        </p:grpSpPr>
        <p:sp>
          <p:nvSpPr>
            <p:cNvPr id="47" name="Google Shape;47;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1" name="Google Shape;51;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5">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53;p5">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4" name="Google Shape;54;p5">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5" name="Google Shape;55;p5">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_alt2">
  <p:cSld name="TITLE_AND_BODY_1_1">
    <p:spTree>
      <p:nvGrpSpPr>
        <p:cNvPr id="1" name="Shape 64"/>
        <p:cNvGrpSpPr/>
        <p:nvPr/>
      </p:nvGrpSpPr>
      <p:grpSpPr>
        <a:xfrm>
          <a:off x="0" y="0"/>
          <a:ext cx="0" cy="0"/>
          <a:chOff x="0" y="0"/>
          <a:chExt cx="0" cy="0"/>
        </a:xfrm>
      </p:grpSpPr>
      <p:sp>
        <p:nvSpPr>
          <p:cNvPr id="66" name="Google Shape;66;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dirty="0"/>
          </a:p>
        </p:txBody>
      </p:sp>
      <p:sp>
        <p:nvSpPr>
          <p:cNvPr id="68" name="Google Shape;68;p7">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 name="Google Shape;69;p7">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0" name="Google Shape;70;p7">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1" name="Google Shape;71;p7">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72" name="Google Shape;72;p7"/>
          <p:cNvSpPr txBox="1">
            <a:spLocks noGrp="1"/>
          </p:cNvSpPr>
          <p:nvPr>
            <p:ph type="title"/>
          </p:nvPr>
        </p:nvSpPr>
        <p:spPr>
          <a:xfrm>
            <a:off x="729450" y="2056375"/>
            <a:ext cx="58875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8"/>
          <p:cNvGrpSpPr/>
          <p:nvPr/>
        </p:nvGrpSpPr>
        <p:grpSpPr>
          <a:xfrm>
            <a:off x="830392" y="1191256"/>
            <a:ext cx="745763" cy="45826"/>
            <a:chOff x="4580561" y="2589004"/>
            <a:chExt cx="1064464" cy="25200"/>
          </a:xfrm>
        </p:grpSpPr>
        <p:sp>
          <p:nvSpPr>
            <p:cNvPr id="76" name="Google Shape;76;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79" name="Google Shape;79;p8"/>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0" name="Google Shape;80;p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1" name="Google Shape;81;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82" name="Google Shape;82;p8">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8">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4" name="Google Shape;84;p8">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5" name="Google Shape;85;p8">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sp>
        <p:nvSpPr>
          <p:cNvPr id="98" name="Google Shape;98;p10"/>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0"/>
          <p:cNvGrpSpPr/>
          <p:nvPr/>
        </p:nvGrpSpPr>
        <p:grpSpPr>
          <a:xfrm>
            <a:off x="830392" y="1191256"/>
            <a:ext cx="745763" cy="45826"/>
            <a:chOff x="4580561" y="2589004"/>
            <a:chExt cx="1064464" cy="25200"/>
          </a:xfrm>
        </p:grpSpPr>
        <p:sp>
          <p:nvSpPr>
            <p:cNvPr id="100" name="Google Shape;100;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0"/>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03" name="Google Shape;103;p10"/>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4" name="Google Shape;104;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05" name="Google Shape;105;p10">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 name="Google Shape;106;p10">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07" name="Google Shape;107;p10">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08" name="Google Shape;108;p10">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9"/>
        <p:cNvGrpSpPr/>
        <p:nvPr/>
      </p:nvGrpSpPr>
      <p:grpSpPr>
        <a:xfrm>
          <a:off x="0" y="0"/>
          <a:ext cx="0" cy="0"/>
          <a:chOff x="0" y="0"/>
          <a:chExt cx="0" cy="0"/>
        </a:xfrm>
      </p:grpSpPr>
      <p:grpSp>
        <p:nvGrpSpPr>
          <p:cNvPr id="110" name="Google Shape;110;p11"/>
          <p:cNvGrpSpPr/>
          <p:nvPr/>
        </p:nvGrpSpPr>
        <p:grpSpPr>
          <a:xfrm>
            <a:off x="830392" y="4169130"/>
            <a:ext cx="745763" cy="45826"/>
            <a:chOff x="4580561" y="2589004"/>
            <a:chExt cx="1064464" cy="25200"/>
          </a:xfrm>
        </p:grpSpPr>
        <p:sp>
          <p:nvSpPr>
            <p:cNvPr id="111" name="Google Shape;111;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14" name="Google Shape;114;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11">
            <a:hlinkClick r:id="" action="ppaction://noaction"/>
          </p:cNvPr>
          <p:cNvSpPr/>
          <p:nvPr/>
        </p:nvSpPr>
        <p:spPr>
          <a:xfrm>
            <a:off x="8280450" y="0"/>
            <a:ext cx="863400" cy="454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 name="Google Shape;116;p11">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11">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11">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sp>
        <p:nvSpPr>
          <p:cNvPr id="120" name="Google Shape;120;p1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12"/>
          <p:cNvGrpSpPr/>
          <p:nvPr/>
        </p:nvGrpSpPr>
        <p:grpSpPr>
          <a:xfrm>
            <a:off x="830392" y="1191256"/>
            <a:ext cx="745763" cy="45826"/>
            <a:chOff x="4580561" y="2589004"/>
            <a:chExt cx="1064464" cy="25200"/>
          </a:xfrm>
        </p:grpSpPr>
        <p:sp>
          <p:nvSpPr>
            <p:cNvPr id="122" name="Google Shape;122;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2"/>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25" name="Google Shape;125;p12"/>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26" name="Google Shape;126;p12"/>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28" name="Google Shape;128;p12">
            <a:hlinkClick r:id="" action="ppaction://noaction"/>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29;p12">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0" name="Google Shape;130;p12">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1" name="Google Shape;131;p12">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49" r:id="rId13"/>
    <p:sldLayoutId id="2147483650" r:id="rId14"/>
    <p:sldLayoutId id="2147483651" r:id="rId15"/>
    <p:sldLayoutId id="2147483653" r:id="rId16"/>
    <p:sldLayoutId id="2147483654" r:id="rId17"/>
    <p:sldLayoutId id="2147483656" r:id="rId18"/>
    <p:sldLayoutId id="2147483657" r:id="rId19"/>
    <p:sldLayoutId id="2147483658" r:id="rId20"/>
    <p:sldLayoutId id="2147483659" r:id="rId21"/>
    <p:sldLayoutId id="2147483660" r:id="rId22"/>
    <p:sldLayoutId id="2147483661" r:id="rId23"/>
    <p:sldLayoutId id="2147483662" r:id="rId24"/>
    <p:sldLayoutId id="2147483676" r:id="rId25"/>
    <p:sldLayoutId id="214748366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ideo" Target="https://www.youtube.com/embed/6jfTJ2kIfSo?feature=oembed" TargetMode="External"/><Relationship Id="rId5" Type="http://schemas.openxmlformats.org/officeDocument/2006/relationships/image" Target="../media/image8.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ideo" Target="https://www.youtube.com/embed/eztKSUJAW7s?feature=oembed" TargetMode="External"/><Relationship Id="rId5" Type="http://schemas.openxmlformats.org/officeDocument/2006/relationships/image" Target="../media/image21.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ideo" Target="https://www.youtube.com/embed/Oz5xHW2chT4?feature=oembed" TargetMode="External"/><Relationship Id="rId5" Type="http://schemas.openxmlformats.org/officeDocument/2006/relationships/image" Target="../media/image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ideo" Target="https://www.youtube.com/embed/7SrwlV7nmY0?feature=oembed" TargetMode="External"/><Relationship Id="rId5" Type="http://schemas.openxmlformats.org/officeDocument/2006/relationships/image" Target="../media/image6.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75"/>
        <p:cNvGrpSpPr/>
        <p:nvPr/>
      </p:nvGrpSpPr>
      <p:grpSpPr>
        <a:xfrm>
          <a:off x="0" y="0"/>
          <a:ext cx="0" cy="0"/>
          <a:chOff x="0" y="0"/>
          <a:chExt cx="0" cy="0"/>
        </a:xfrm>
      </p:grpSpPr>
      <p:sp>
        <p:nvSpPr>
          <p:cNvPr id="176" name="Google Shape;176;p18"/>
          <p:cNvSpPr txBox="1">
            <a:spLocks noGrp="1"/>
          </p:cNvSpPr>
          <p:nvPr>
            <p:ph type="ctrTitle"/>
          </p:nvPr>
        </p:nvSpPr>
        <p:spPr>
          <a:xfrm>
            <a:off x="729450" y="1322450"/>
            <a:ext cx="48909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dirty="0">
                <a:solidFill>
                  <a:srgbClr val="000000"/>
                </a:solidFill>
              </a:rPr>
              <a:t>Cleaning </a:t>
            </a:r>
            <a:br>
              <a:rPr lang="en-GB" sz="4800" dirty="0">
                <a:solidFill>
                  <a:srgbClr val="000000"/>
                </a:solidFill>
              </a:rPr>
            </a:br>
            <a:r>
              <a:rPr lang="en-GB" sz="4800" dirty="0">
                <a:solidFill>
                  <a:srgbClr val="000000"/>
                </a:solidFill>
              </a:rPr>
              <a:t>Innovations</a:t>
            </a:r>
            <a:endParaRPr dirty="0"/>
          </a:p>
        </p:txBody>
      </p:sp>
      <p:sp>
        <p:nvSpPr>
          <p:cNvPr id="3" name="Rectangle 2">
            <a:extLst>
              <a:ext uri="{FF2B5EF4-FFF2-40B4-BE49-F238E27FC236}">
                <a16:creationId xmlns:a16="http://schemas.microsoft.com/office/drawing/2014/main" id="{68EF406A-0B4E-174C-BE54-196C0F913C9C}"/>
              </a:ext>
            </a:extLst>
          </p:cNvPr>
          <p:cNvSpPr/>
          <p:nvPr/>
        </p:nvSpPr>
        <p:spPr>
          <a:xfrm>
            <a:off x="1343770" y="70991"/>
            <a:ext cx="1264258" cy="23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picture containing text, clipart&#10;&#10;Description automatically generated">
            <a:extLst>
              <a:ext uri="{FF2B5EF4-FFF2-40B4-BE49-F238E27FC236}">
                <a16:creationId xmlns:a16="http://schemas.microsoft.com/office/drawing/2014/main" id="{F0BEB0CA-6EB5-0C44-BB88-B58DC580D87D}"/>
              </a:ext>
            </a:extLst>
          </p:cNvPr>
          <p:cNvPicPr>
            <a:picLocks noChangeAspect="1"/>
          </p:cNvPicPr>
          <p:nvPr/>
        </p:nvPicPr>
        <p:blipFill>
          <a:blip r:embed="rId3"/>
          <a:stretch>
            <a:fillRect/>
          </a:stretch>
        </p:blipFill>
        <p:spPr>
          <a:xfrm>
            <a:off x="3418196" y="-47429"/>
            <a:ext cx="1915804" cy="6979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815669" y="1208014"/>
            <a:ext cx="3893400"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i</a:t>
            </a:r>
            <a:r>
              <a:rPr lang="en-GB" dirty="0"/>
              <a:t>-Air</a:t>
            </a:r>
            <a:endParaRPr dirty="0"/>
          </a:p>
          <a:p>
            <a:pPr marL="0" lvl="0" indent="0" algn="l" rtl="0">
              <a:spcBef>
                <a:spcPts val="0"/>
              </a:spcBef>
              <a:spcAft>
                <a:spcPts val="0"/>
              </a:spcAft>
              <a:buNone/>
            </a:pPr>
            <a:r>
              <a:rPr lang="en-GB" b="0" dirty="0"/>
              <a:t>04</a:t>
            </a:r>
            <a:endParaRPr b="0" dirty="0"/>
          </a:p>
        </p:txBody>
      </p:sp>
      <p:sp>
        <p:nvSpPr>
          <p:cNvPr id="230" name="Google Shape;230;p24"/>
          <p:cNvSpPr txBox="1">
            <a:spLocks noGrp="1"/>
          </p:cNvSpPr>
          <p:nvPr>
            <p:ph type="body" idx="1"/>
          </p:nvPr>
        </p:nvSpPr>
        <p:spPr>
          <a:xfrm>
            <a:off x="872192" y="2019534"/>
            <a:ext cx="4070860" cy="2717228"/>
          </a:xfrm>
          <a:prstGeom prst="rect">
            <a:avLst/>
          </a:prstGeom>
        </p:spPr>
        <p:txBody>
          <a:bodyPr spcFirstLastPara="1" wrap="square" lIns="91425" tIns="91425" rIns="91425" bIns="91425" anchor="t" anchorCtr="0">
            <a:noAutofit/>
          </a:bodyPr>
          <a:lstStyle/>
          <a:p>
            <a:pPr marL="0" lvl="0" indent="0">
              <a:buNone/>
            </a:pPr>
            <a:r>
              <a:rPr lang="en-GB" sz="1100" dirty="0"/>
              <a:t>The </a:t>
            </a:r>
            <a:r>
              <a:rPr lang="en-GB" sz="1100" dirty="0" err="1"/>
              <a:t>i</a:t>
            </a:r>
            <a:r>
              <a:rPr lang="en-GB" sz="1100" dirty="0"/>
              <a:t>-air PRO is a a high capacity air healer that improves indoor air quality in medium to large spaces of up to 500m2. </a:t>
            </a:r>
          </a:p>
          <a:p>
            <a:pPr marL="0" lvl="0" indent="0">
              <a:buNone/>
            </a:pPr>
            <a:endParaRPr lang="en-GB" sz="1100" dirty="0"/>
          </a:p>
          <a:p>
            <a:pPr marL="0" lvl="0" indent="0">
              <a:buNone/>
            </a:pPr>
            <a:r>
              <a:rPr lang="en-GB" sz="1100" dirty="0"/>
              <a:t>Did you know that indoor air quality can be up to</a:t>
            </a:r>
            <a:r>
              <a:rPr lang="en-GB" sz="1100" b="1" dirty="0"/>
              <a:t> </a:t>
            </a:r>
            <a:r>
              <a:rPr lang="en-GB" sz="1100" dirty="0"/>
              <a:t>5-10 times worse than outdoor air quality? Not something to take lightly, considering that we spend an average of 90% of our time indoors. </a:t>
            </a:r>
          </a:p>
          <a:p>
            <a:pPr marL="0" lvl="0" indent="0">
              <a:buNone/>
            </a:pPr>
            <a:endParaRPr lang="en-GB" sz="1100" dirty="0"/>
          </a:p>
          <a:p>
            <a:pPr marL="0" lvl="0" indent="0">
              <a:buNone/>
            </a:pPr>
            <a:r>
              <a:rPr lang="en-GB" sz="1100" dirty="0"/>
              <a:t>The </a:t>
            </a:r>
            <a:r>
              <a:rPr lang="en-GB" sz="1100" dirty="0" err="1"/>
              <a:t>i</a:t>
            </a:r>
            <a:r>
              <a:rPr lang="en-GB" sz="1100" dirty="0"/>
              <a:t>-air PRO filters out solid contaminants, breaking down all VOCs and neutralising all living harmful microbes - including viruses. In short: it delivers the best air you can breathe indoors.</a:t>
            </a:r>
          </a:p>
        </p:txBody>
      </p:sp>
      <p:pic>
        <p:nvPicPr>
          <p:cNvPr id="5" name="Picture 4" descr="A picture containing text, clipart&#10;&#10;Description automatically generated">
            <a:extLst>
              <a:ext uri="{FF2B5EF4-FFF2-40B4-BE49-F238E27FC236}">
                <a16:creationId xmlns:a16="http://schemas.microsoft.com/office/drawing/2014/main" id="{65F6CF02-3764-9343-82D3-49D45E2012EB}"/>
              </a:ext>
            </a:extLst>
          </p:cNvPr>
          <p:cNvPicPr>
            <a:picLocks noChangeAspect="1"/>
          </p:cNvPicPr>
          <p:nvPr/>
        </p:nvPicPr>
        <p:blipFill>
          <a:blip r:embed="rId4"/>
          <a:stretch>
            <a:fillRect/>
          </a:stretch>
        </p:blipFill>
        <p:spPr>
          <a:xfrm>
            <a:off x="7921311" y="4698042"/>
            <a:ext cx="1222689" cy="445458"/>
          </a:xfrm>
          <a:prstGeom prst="rect">
            <a:avLst/>
          </a:prstGeom>
        </p:spPr>
      </p:pic>
      <p:pic>
        <p:nvPicPr>
          <p:cNvPr id="2" name="Picture 2">
            <a:hlinkClick r:id="" action="ppaction://media"/>
            <a:extLst>
              <a:ext uri="{FF2B5EF4-FFF2-40B4-BE49-F238E27FC236}">
                <a16:creationId xmlns:a16="http://schemas.microsoft.com/office/drawing/2014/main" id="{DAE6A5C1-00CD-4D53-ACE3-4F3595BDF258}"/>
              </a:ext>
            </a:extLst>
          </p:cNvPr>
          <p:cNvPicPr>
            <a:picLocks noRot="1" noChangeAspect="1"/>
          </p:cNvPicPr>
          <p:nvPr>
            <a:videoFile r:link="rId1"/>
          </p:nvPr>
        </p:nvPicPr>
        <p:blipFill>
          <a:blip r:embed="rId5"/>
          <a:stretch>
            <a:fillRect/>
          </a:stretch>
        </p:blipFill>
        <p:spPr>
          <a:xfrm>
            <a:off x="5338186" y="1581045"/>
            <a:ext cx="3586006" cy="2590590"/>
          </a:xfrm>
          <a:prstGeom prst="rect">
            <a:avLst/>
          </a:prstGeom>
        </p:spPr>
      </p:pic>
    </p:spTree>
    <p:extLst>
      <p:ext uri="{BB962C8B-B14F-4D97-AF65-F5344CB8AC3E}">
        <p14:creationId xmlns:p14="http://schemas.microsoft.com/office/powerpoint/2010/main" val="421107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815669" y="1208014"/>
            <a:ext cx="3893400"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Purehold</a:t>
            </a:r>
            <a:r>
              <a:rPr lang="en-GB" dirty="0"/>
              <a:t> </a:t>
            </a:r>
            <a:endParaRPr dirty="0"/>
          </a:p>
          <a:p>
            <a:pPr marL="0" lvl="0" indent="0" algn="l" rtl="0">
              <a:spcBef>
                <a:spcPts val="0"/>
              </a:spcBef>
              <a:spcAft>
                <a:spcPts val="0"/>
              </a:spcAft>
              <a:buNone/>
            </a:pPr>
            <a:r>
              <a:rPr lang="en-GB" b="0" dirty="0"/>
              <a:t>05</a:t>
            </a:r>
            <a:endParaRPr b="0" dirty="0"/>
          </a:p>
        </p:txBody>
      </p:sp>
      <p:sp>
        <p:nvSpPr>
          <p:cNvPr id="230" name="Google Shape;230;p24"/>
          <p:cNvSpPr txBox="1">
            <a:spLocks noGrp="1"/>
          </p:cNvSpPr>
          <p:nvPr>
            <p:ph type="body" idx="1"/>
          </p:nvPr>
        </p:nvSpPr>
        <p:spPr>
          <a:xfrm>
            <a:off x="815670" y="2120018"/>
            <a:ext cx="4152570" cy="2717228"/>
          </a:xfrm>
          <a:prstGeom prst="rect">
            <a:avLst/>
          </a:prstGeom>
        </p:spPr>
        <p:txBody>
          <a:bodyPr spcFirstLastPara="1" wrap="square" lIns="91425" tIns="91425" rIns="91425" bIns="91425" anchor="t" anchorCtr="0">
            <a:noAutofit/>
          </a:bodyPr>
          <a:lstStyle/>
          <a:p>
            <a:pPr marL="0" lvl="0" indent="0">
              <a:buNone/>
            </a:pPr>
            <a:r>
              <a:rPr lang="en-GB" sz="1100" dirty="0" err="1"/>
              <a:t>Purehold</a:t>
            </a:r>
            <a:r>
              <a:rPr lang="en-GB" sz="1100" dirty="0"/>
              <a:t> is an innovative set of hygienic door handle/push plate solutions that will improve hand hygiene at your site and reduce cross-contamination between users!</a:t>
            </a:r>
          </a:p>
          <a:p>
            <a:pPr marL="0" lvl="0" indent="0">
              <a:buNone/>
            </a:pPr>
            <a:endParaRPr lang="en-GB" sz="1100" dirty="0"/>
          </a:p>
          <a:p>
            <a:pPr marL="0" indent="0">
              <a:buNone/>
            </a:pPr>
            <a:r>
              <a:rPr lang="en-GB" sz="1100" dirty="0"/>
              <a:t>The antibacterial range (PUSH, PULL and LEVER) fits onto existing door handle furniture and are proven to be 96.4% cleaner than standard door furniture. </a:t>
            </a:r>
          </a:p>
          <a:p>
            <a:pPr marL="0" indent="0">
              <a:lnSpc>
                <a:spcPct val="114999"/>
              </a:lnSpc>
              <a:buNone/>
            </a:pPr>
            <a:endParaRPr lang="en-GB" sz="1100" dirty="0"/>
          </a:p>
          <a:p>
            <a:pPr marL="0" lvl="0" indent="0">
              <a:lnSpc>
                <a:spcPct val="114999"/>
              </a:lnSpc>
              <a:buNone/>
            </a:pPr>
            <a:r>
              <a:rPr lang="en-GB" sz="1100" dirty="0"/>
              <a:t>The Silver Ion coating works continuously 24/7 to combat germs deposited onto the surface by users and helps prevent cross-contamination. The Antibacterial range is perfect for schools, hospitals, banks, office and factories!</a:t>
            </a:r>
            <a:endParaRPr lang="en-GB" dirty="0"/>
          </a:p>
        </p:txBody>
      </p:sp>
      <p:pic>
        <p:nvPicPr>
          <p:cNvPr id="235" name="Google Shape;235;p24"/>
          <p:cNvPicPr preferRelativeResize="0"/>
          <p:nvPr/>
        </p:nvPicPr>
        <p:blipFill>
          <a:blip r:embed="rId3"/>
          <a:stretch/>
        </p:blipFill>
        <p:spPr>
          <a:xfrm>
            <a:off x="5363057" y="2052029"/>
            <a:ext cx="1235652" cy="1238856"/>
          </a:xfrm>
          <a:prstGeom prst="rect">
            <a:avLst/>
          </a:prstGeom>
          <a:noFill/>
          <a:ln>
            <a:noFill/>
          </a:ln>
          <a:effectLst>
            <a:outerShdw blurRad="50800" dist="38100" dir="8100000" algn="tr" rotWithShape="0">
              <a:prstClr val="black">
                <a:alpha val="40000"/>
              </a:prstClr>
            </a:outerShdw>
            <a:softEdge rad="0"/>
          </a:effectLst>
        </p:spPr>
      </p:pic>
      <p:pic>
        <p:nvPicPr>
          <p:cNvPr id="5" name="Picture 4" descr="A picture containing text, clipart&#10;&#10;Description automatically generated">
            <a:extLst>
              <a:ext uri="{FF2B5EF4-FFF2-40B4-BE49-F238E27FC236}">
                <a16:creationId xmlns:a16="http://schemas.microsoft.com/office/drawing/2014/main" id="{65F6CF02-3764-9343-82D3-49D45E2012EB}"/>
              </a:ext>
            </a:extLst>
          </p:cNvPr>
          <p:cNvPicPr>
            <a:picLocks noChangeAspect="1"/>
          </p:cNvPicPr>
          <p:nvPr/>
        </p:nvPicPr>
        <p:blipFill>
          <a:blip r:embed="rId4"/>
          <a:stretch>
            <a:fillRect/>
          </a:stretch>
        </p:blipFill>
        <p:spPr>
          <a:xfrm>
            <a:off x="7921311" y="4698042"/>
            <a:ext cx="1222689" cy="445458"/>
          </a:xfrm>
          <a:prstGeom prst="rect">
            <a:avLst/>
          </a:prstGeom>
        </p:spPr>
      </p:pic>
      <p:pic>
        <p:nvPicPr>
          <p:cNvPr id="6" name="Google Shape;235;p24" descr="Text, whiteboard&#10;&#10;Description automatically generated">
            <a:extLst>
              <a:ext uri="{FF2B5EF4-FFF2-40B4-BE49-F238E27FC236}">
                <a16:creationId xmlns:a16="http://schemas.microsoft.com/office/drawing/2014/main" id="{A0CB464F-6C40-49CF-BD07-95E8B93525C8}"/>
              </a:ext>
            </a:extLst>
          </p:cNvPr>
          <p:cNvPicPr preferRelativeResize="0"/>
          <p:nvPr/>
        </p:nvPicPr>
        <p:blipFill>
          <a:blip r:embed="rId5"/>
          <a:stretch/>
        </p:blipFill>
        <p:spPr>
          <a:xfrm>
            <a:off x="5379286" y="3461004"/>
            <a:ext cx="1224357" cy="1281190"/>
          </a:xfrm>
          <a:prstGeom prst="rect">
            <a:avLst/>
          </a:prstGeom>
          <a:noFill/>
          <a:ln>
            <a:noFill/>
          </a:ln>
          <a:effectLst>
            <a:outerShdw blurRad="50800" dist="38100" dir="8100000" algn="tr" rotWithShape="0">
              <a:prstClr val="black">
                <a:alpha val="40000"/>
              </a:prstClr>
            </a:outerShdw>
            <a:softEdge rad="0"/>
          </a:effectLst>
        </p:spPr>
      </p:pic>
      <p:pic>
        <p:nvPicPr>
          <p:cNvPr id="7" name="Google Shape;235;p24">
            <a:extLst>
              <a:ext uri="{FF2B5EF4-FFF2-40B4-BE49-F238E27FC236}">
                <a16:creationId xmlns:a16="http://schemas.microsoft.com/office/drawing/2014/main" id="{46840D41-AAE6-4791-8B1D-0274BB542B03}"/>
              </a:ext>
            </a:extLst>
          </p:cNvPr>
          <p:cNvPicPr preferRelativeResize="0"/>
          <p:nvPr/>
        </p:nvPicPr>
        <p:blipFill>
          <a:blip r:embed="rId6"/>
          <a:stretch/>
        </p:blipFill>
        <p:spPr>
          <a:xfrm>
            <a:off x="5363264" y="678980"/>
            <a:ext cx="1238856" cy="1238856"/>
          </a:xfrm>
          <a:prstGeom prst="rect">
            <a:avLst/>
          </a:prstGeom>
          <a:noFill/>
          <a:ln>
            <a:noFill/>
          </a:ln>
          <a:effectLst>
            <a:outerShdw blurRad="50800" dist="38100" dir="8100000" algn="tr" rotWithShape="0">
              <a:prstClr val="black">
                <a:alpha val="40000"/>
              </a:prstClr>
            </a:outerShdw>
            <a:softEdge rad="0"/>
          </a:effectLst>
        </p:spPr>
      </p:pic>
      <p:sp>
        <p:nvSpPr>
          <p:cNvPr id="3" name="Google Shape;230;p24">
            <a:extLst>
              <a:ext uri="{FF2B5EF4-FFF2-40B4-BE49-F238E27FC236}">
                <a16:creationId xmlns:a16="http://schemas.microsoft.com/office/drawing/2014/main" id="{AAC3354B-65DD-41A3-8614-2E31EBFC8659}"/>
              </a:ext>
            </a:extLst>
          </p:cNvPr>
          <p:cNvSpPr txBox="1">
            <a:spLocks/>
          </p:cNvSpPr>
          <p:nvPr/>
        </p:nvSpPr>
        <p:spPr>
          <a:xfrm>
            <a:off x="6756095" y="980193"/>
            <a:ext cx="2067654" cy="605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14999"/>
              </a:lnSpc>
              <a:buNone/>
            </a:pPr>
            <a:r>
              <a:rPr lang="en-GB" sz="1100" dirty="0"/>
              <a:t>Pull Handle (also available in other handle types)</a:t>
            </a:r>
          </a:p>
        </p:txBody>
      </p:sp>
      <p:sp>
        <p:nvSpPr>
          <p:cNvPr id="17" name="Google Shape;230;p24">
            <a:extLst>
              <a:ext uri="{FF2B5EF4-FFF2-40B4-BE49-F238E27FC236}">
                <a16:creationId xmlns:a16="http://schemas.microsoft.com/office/drawing/2014/main" id="{A2A9AE2F-D768-4233-8108-54EA905BE813}"/>
              </a:ext>
            </a:extLst>
          </p:cNvPr>
          <p:cNvSpPr txBox="1">
            <a:spLocks/>
          </p:cNvSpPr>
          <p:nvPr/>
        </p:nvSpPr>
        <p:spPr>
          <a:xfrm>
            <a:off x="6809011" y="2345442"/>
            <a:ext cx="2067654" cy="605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14999"/>
              </a:lnSpc>
              <a:buNone/>
            </a:pPr>
            <a:r>
              <a:rPr lang="en-GB" sz="1100" dirty="0"/>
              <a:t>Push Plates</a:t>
            </a:r>
            <a:endParaRPr lang="en-US" dirty="0"/>
          </a:p>
        </p:txBody>
      </p:sp>
      <p:sp>
        <p:nvSpPr>
          <p:cNvPr id="19" name="Google Shape;230;p24">
            <a:extLst>
              <a:ext uri="{FF2B5EF4-FFF2-40B4-BE49-F238E27FC236}">
                <a16:creationId xmlns:a16="http://schemas.microsoft.com/office/drawing/2014/main" id="{0111ED34-E1D3-47B4-969A-291239092DF6}"/>
              </a:ext>
            </a:extLst>
          </p:cNvPr>
          <p:cNvSpPr txBox="1">
            <a:spLocks/>
          </p:cNvSpPr>
          <p:nvPr/>
        </p:nvSpPr>
        <p:spPr>
          <a:xfrm>
            <a:off x="6861928" y="3816524"/>
            <a:ext cx="2067654" cy="605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14999"/>
              </a:lnSpc>
              <a:buNone/>
            </a:pPr>
            <a:r>
              <a:rPr lang="en-GB" sz="1100" dirty="0"/>
              <a:t>Sanitiser Dispensing Handle</a:t>
            </a:r>
            <a:endParaRPr lang="en-US" dirty="0"/>
          </a:p>
        </p:txBody>
      </p:sp>
    </p:spTree>
    <p:extLst>
      <p:ext uri="{BB962C8B-B14F-4D97-AF65-F5344CB8AC3E}">
        <p14:creationId xmlns:p14="http://schemas.microsoft.com/office/powerpoint/2010/main" val="643253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815669" y="1208014"/>
            <a:ext cx="3893400" cy="1034400"/>
          </a:xfrm>
          <a:prstGeom prst="rect">
            <a:avLst/>
          </a:prstGeom>
        </p:spPr>
        <p:txBody>
          <a:bodyPr spcFirstLastPara="1" wrap="square" lIns="91425" tIns="91425" rIns="91425" bIns="91425" anchor="t" anchorCtr="0">
            <a:noAutofit/>
          </a:bodyPr>
          <a:lstStyle/>
          <a:p>
            <a:r>
              <a:rPr lang="en-GB" dirty="0"/>
              <a:t>Toucan Eco </a:t>
            </a:r>
            <a:endParaRPr dirty="0"/>
          </a:p>
          <a:p>
            <a:pPr marL="0" lvl="0" indent="0" algn="l" rtl="0">
              <a:spcBef>
                <a:spcPts val="0"/>
              </a:spcBef>
              <a:spcAft>
                <a:spcPts val="0"/>
              </a:spcAft>
              <a:buNone/>
            </a:pPr>
            <a:r>
              <a:rPr lang="en-GB" b="0" dirty="0"/>
              <a:t>06</a:t>
            </a:r>
            <a:endParaRPr b="0" dirty="0"/>
          </a:p>
        </p:txBody>
      </p:sp>
      <p:sp>
        <p:nvSpPr>
          <p:cNvPr id="230" name="Google Shape;230;p24"/>
          <p:cNvSpPr txBox="1">
            <a:spLocks noGrp="1"/>
          </p:cNvSpPr>
          <p:nvPr>
            <p:ph type="body" idx="1"/>
          </p:nvPr>
        </p:nvSpPr>
        <p:spPr>
          <a:xfrm>
            <a:off x="815670" y="2120018"/>
            <a:ext cx="3893399" cy="2717228"/>
          </a:xfrm>
          <a:prstGeom prst="rect">
            <a:avLst/>
          </a:prstGeom>
        </p:spPr>
        <p:txBody>
          <a:bodyPr spcFirstLastPara="1" wrap="square" lIns="91425" tIns="91425" rIns="91425" bIns="91425" anchor="t" anchorCtr="0">
            <a:noAutofit/>
          </a:bodyPr>
          <a:lstStyle/>
          <a:p>
            <a:pPr>
              <a:lnSpc>
                <a:spcPct val="114999"/>
              </a:lnSpc>
              <a:buNone/>
            </a:pPr>
            <a:r>
              <a:rPr lang="en-GB" sz="1200" dirty="0"/>
              <a:t>With just water, salt and a small electrical </a:t>
            </a:r>
            <a:endParaRPr lang="en-US" sz="1200" dirty="0"/>
          </a:p>
          <a:p>
            <a:pPr>
              <a:lnSpc>
                <a:spcPct val="114999"/>
              </a:lnSpc>
              <a:buNone/>
            </a:pPr>
            <a:r>
              <a:rPr lang="en-GB" sz="1200" dirty="0"/>
              <a:t>Current, the Toucan Eco creates a powerful</a:t>
            </a:r>
            <a:endParaRPr lang="en-US" sz="1200" dirty="0"/>
          </a:p>
          <a:p>
            <a:pPr>
              <a:lnSpc>
                <a:spcPct val="114999"/>
              </a:lnSpc>
              <a:buNone/>
            </a:pPr>
            <a:r>
              <a:rPr lang="en-GB" sz="1200" dirty="0"/>
              <a:t>multipurpose antibacterial disinfectant cleaner.</a:t>
            </a:r>
            <a:endParaRPr lang="en-US" sz="1200" dirty="0"/>
          </a:p>
          <a:p>
            <a:pPr>
              <a:lnSpc>
                <a:spcPct val="114999"/>
              </a:lnSpc>
              <a:buNone/>
            </a:pPr>
            <a:endParaRPr lang="en-GB" sz="1200" dirty="0"/>
          </a:p>
          <a:p>
            <a:pPr>
              <a:lnSpc>
                <a:spcPct val="114999"/>
              </a:lnSpc>
              <a:buNone/>
            </a:pPr>
            <a:r>
              <a:rPr lang="en-GB" sz="1200" dirty="0"/>
              <a:t>One that replaces general disinfectant, all-purpose</a:t>
            </a:r>
            <a:endParaRPr lang="en-US" sz="1200" dirty="0"/>
          </a:p>
          <a:p>
            <a:pPr>
              <a:lnSpc>
                <a:spcPct val="114999"/>
              </a:lnSpc>
              <a:buNone/>
            </a:pPr>
            <a:r>
              <a:rPr lang="en-GB" sz="1200" dirty="0"/>
              <a:t>cleaners, kitchen and bathroom cleaners, glass and</a:t>
            </a:r>
            <a:endParaRPr lang="en-US" sz="1200" dirty="0"/>
          </a:p>
          <a:p>
            <a:pPr>
              <a:lnSpc>
                <a:spcPct val="114999"/>
              </a:lnSpc>
              <a:buNone/>
            </a:pPr>
            <a:r>
              <a:rPr lang="en-GB" sz="1200" dirty="0"/>
              <a:t>metal cleaners, and deodorisers. </a:t>
            </a:r>
          </a:p>
          <a:p>
            <a:pPr>
              <a:lnSpc>
                <a:spcPct val="114999"/>
              </a:lnSpc>
              <a:buNone/>
            </a:pPr>
            <a:endParaRPr lang="en-GB" sz="1200" dirty="0"/>
          </a:p>
          <a:p>
            <a:pPr>
              <a:lnSpc>
                <a:spcPct val="114999"/>
              </a:lnSpc>
              <a:buNone/>
            </a:pPr>
            <a:r>
              <a:rPr lang="en-GB" sz="1200" dirty="0"/>
              <a:t>After seven days,</a:t>
            </a:r>
            <a:r>
              <a:rPr lang="en-US" sz="1200" dirty="0"/>
              <a:t> </a:t>
            </a:r>
            <a:r>
              <a:rPr lang="en-GB" sz="1200" dirty="0"/>
              <a:t>the solution turns back to slightly</a:t>
            </a:r>
          </a:p>
          <a:p>
            <a:pPr>
              <a:lnSpc>
                <a:spcPct val="114999"/>
              </a:lnSpc>
              <a:buNone/>
            </a:pPr>
            <a:r>
              <a:rPr lang="en-GB" sz="1200" dirty="0"/>
              <a:t>salty water. Just</a:t>
            </a:r>
            <a:r>
              <a:rPr lang="en-US" sz="1200" dirty="0"/>
              <a:t> </a:t>
            </a:r>
            <a:r>
              <a:rPr lang="en-GB" sz="1200" dirty="0"/>
              <a:t>make more.</a:t>
            </a:r>
            <a:endParaRPr lang="en-US" sz="1200" dirty="0"/>
          </a:p>
          <a:p>
            <a:pPr>
              <a:lnSpc>
                <a:spcPct val="114999"/>
              </a:lnSpc>
              <a:buNone/>
            </a:pPr>
            <a:br>
              <a:rPr lang="en-US" dirty="0"/>
            </a:br>
            <a:endParaRPr lang="en-US" sz="1200" dirty="0"/>
          </a:p>
          <a:p>
            <a:pPr marL="0" lvl="0" indent="0">
              <a:lnSpc>
                <a:spcPct val="114999"/>
              </a:lnSpc>
              <a:buNone/>
            </a:pPr>
            <a:endParaRPr lang="en-GB" sz="1200" dirty="0"/>
          </a:p>
        </p:txBody>
      </p:sp>
      <p:pic>
        <p:nvPicPr>
          <p:cNvPr id="5" name="Picture 4" descr="A picture containing text, clipart&#10;&#10;Description automatically generated">
            <a:extLst>
              <a:ext uri="{FF2B5EF4-FFF2-40B4-BE49-F238E27FC236}">
                <a16:creationId xmlns:a16="http://schemas.microsoft.com/office/drawing/2014/main" id="{65F6CF02-3764-9343-82D3-49D45E2012EB}"/>
              </a:ext>
            </a:extLst>
          </p:cNvPr>
          <p:cNvPicPr>
            <a:picLocks noChangeAspect="1"/>
          </p:cNvPicPr>
          <p:nvPr/>
        </p:nvPicPr>
        <p:blipFill>
          <a:blip r:embed="rId3"/>
          <a:stretch>
            <a:fillRect/>
          </a:stretch>
        </p:blipFill>
        <p:spPr>
          <a:xfrm>
            <a:off x="7921311" y="4698042"/>
            <a:ext cx="1222689" cy="445458"/>
          </a:xfrm>
          <a:prstGeom prst="rect">
            <a:avLst/>
          </a:prstGeom>
        </p:spPr>
      </p:pic>
      <p:pic>
        <p:nvPicPr>
          <p:cNvPr id="6" name="Google Shape;235;p24" descr="A picture containing wall, indoor, appliance, kitchen appliance&#10;&#10;Description automatically generated">
            <a:extLst>
              <a:ext uri="{FF2B5EF4-FFF2-40B4-BE49-F238E27FC236}">
                <a16:creationId xmlns:a16="http://schemas.microsoft.com/office/drawing/2014/main" id="{A0CB464F-6C40-49CF-BD07-95E8B93525C8}"/>
              </a:ext>
            </a:extLst>
          </p:cNvPr>
          <p:cNvPicPr preferRelativeResize="0"/>
          <p:nvPr/>
        </p:nvPicPr>
        <p:blipFill>
          <a:blip r:embed="rId4"/>
          <a:stretch/>
        </p:blipFill>
        <p:spPr>
          <a:xfrm>
            <a:off x="4990960" y="1808515"/>
            <a:ext cx="4155126" cy="2600569"/>
          </a:xfrm>
          <a:prstGeom prst="rect">
            <a:avLst/>
          </a:prstGeom>
          <a:noFill/>
          <a:ln>
            <a:noFill/>
          </a:ln>
          <a:effectLst>
            <a:outerShdw blurRad="50800" dist="38100" dir="8100000" algn="tr" rotWithShape="0">
              <a:prstClr val="black">
                <a:alpha val="40000"/>
              </a:prstClr>
            </a:outerShdw>
            <a:softEdge rad="0"/>
          </a:effectLst>
        </p:spPr>
      </p:pic>
    </p:spTree>
    <p:extLst>
      <p:ext uri="{BB962C8B-B14F-4D97-AF65-F5344CB8AC3E}">
        <p14:creationId xmlns:p14="http://schemas.microsoft.com/office/powerpoint/2010/main" val="286431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5" name="Picture 4" descr="A few people in a lab&#10;&#10;Description automatically generated with low confidence">
            <a:extLst>
              <a:ext uri="{FF2B5EF4-FFF2-40B4-BE49-F238E27FC236}">
                <a16:creationId xmlns:a16="http://schemas.microsoft.com/office/drawing/2014/main" id="{AA120F03-9F80-444C-B874-5DB0B8DADB1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t="10592" b="12934"/>
          <a:stretch/>
        </p:blipFill>
        <p:spPr>
          <a:xfrm>
            <a:off x="0" y="481630"/>
            <a:ext cx="9144000" cy="4661870"/>
          </a:xfrm>
          <a:prstGeom prst="rect">
            <a:avLst/>
          </a:prstGeom>
          <a:noFill/>
          <a:effectLst/>
        </p:spPr>
      </p:pic>
      <p:sp>
        <p:nvSpPr>
          <p:cNvPr id="7" name="Rectangle 6">
            <a:extLst>
              <a:ext uri="{FF2B5EF4-FFF2-40B4-BE49-F238E27FC236}">
                <a16:creationId xmlns:a16="http://schemas.microsoft.com/office/drawing/2014/main" id="{BFAC8FA7-D66A-2949-A3BB-9D34F83CF8E4}"/>
              </a:ext>
            </a:extLst>
          </p:cNvPr>
          <p:cNvSpPr/>
          <p:nvPr/>
        </p:nvSpPr>
        <p:spPr>
          <a:xfrm>
            <a:off x="0" y="481630"/>
            <a:ext cx="9144000" cy="466187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Google Shape;224;p23"/>
          <p:cNvSpPr txBox="1">
            <a:spLocks noGrp="1"/>
          </p:cNvSpPr>
          <p:nvPr>
            <p:ph type="title"/>
          </p:nvPr>
        </p:nvSpPr>
        <p:spPr>
          <a:xfrm>
            <a:off x="729450" y="2056375"/>
            <a:ext cx="52032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dirty="0"/>
              <a:t>Chemical Innovations</a:t>
            </a:r>
            <a:endParaRPr dirty="0"/>
          </a:p>
        </p:txBody>
      </p:sp>
    </p:spTree>
    <p:extLst>
      <p:ext uri="{BB962C8B-B14F-4D97-AF65-F5344CB8AC3E}">
        <p14:creationId xmlns:p14="http://schemas.microsoft.com/office/powerpoint/2010/main" val="1647198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778560" y="1241868"/>
            <a:ext cx="4268089"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Greenspeed</a:t>
            </a:r>
            <a:r>
              <a:rPr lang="en-GB" dirty="0"/>
              <a:t> Chemicals</a:t>
            </a:r>
            <a:endParaRPr dirty="0"/>
          </a:p>
          <a:p>
            <a:pPr marL="0" lvl="0" indent="0" algn="l" rtl="0">
              <a:spcBef>
                <a:spcPts val="0"/>
              </a:spcBef>
              <a:spcAft>
                <a:spcPts val="0"/>
              </a:spcAft>
              <a:buNone/>
            </a:pPr>
            <a:r>
              <a:rPr lang="en-GB" b="0" dirty="0"/>
              <a:t>01</a:t>
            </a:r>
            <a:endParaRPr b="0" dirty="0"/>
          </a:p>
        </p:txBody>
      </p:sp>
      <p:sp>
        <p:nvSpPr>
          <p:cNvPr id="230" name="Google Shape;230;p24"/>
          <p:cNvSpPr txBox="1">
            <a:spLocks noGrp="1"/>
          </p:cNvSpPr>
          <p:nvPr>
            <p:ph type="body" idx="1"/>
          </p:nvPr>
        </p:nvSpPr>
        <p:spPr>
          <a:xfrm>
            <a:off x="836148" y="2217741"/>
            <a:ext cx="4268089" cy="2089800"/>
          </a:xfrm>
          <a:prstGeom prst="rect">
            <a:avLst/>
          </a:prstGeom>
        </p:spPr>
        <p:txBody>
          <a:bodyPr spcFirstLastPara="1" wrap="square" lIns="91425" tIns="91425" rIns="91425" bIns="91425" anchor="t" anchorCtr="0">
            <a:noAutofit/>
          </a:bodyPr>
          <a:lstStyle/>
          <a:p>
            <a:pPr marL="0" lvl="0" indent="0">
              <a:buNone/>
            </a:pPr>
            <a:r>
              <a:rPr lang="en-GB" sz="1100" dirty="0" err="1"/>
              <a:t>Greenspeed</a:t>
            </a:r>
            <a:r>
              <a:rPr lang="en-GB" sz="1100" dirty="0"/>
              <a:t> offers innovative and effective cleaning solutions, which are user-friendly. Everything they do is focused on quality, innovation and delivering a benefit to the environment.</a:t>
            </a:r>
          </a:p>
          <a:p>
            <a:pPr marL="0" lvl="0" indent="0">
              <a:buNone/>
            </a:pPr>
            <a:endParaRPr lang="en-GB" sz="1100" dirty="0"/>
          </a:p>
          <a:p>
            <a:pPr marL="171450" indent="-171450"/>
            <a:r>
              <a:rPr lang="en-GB" sz="1100" dirty="0"/>
              <a:t>First company worldwide to obtain the Cradle to Cradle Certification for their chemicals</a:t>
            </a:r>
          </a:p>
          <a:p>
            <a:pPr marL="171450" indent="-171450"/>
            <a:r>
              <a:rPr lang="en-GB" sz="1100" dirty="0"/>
              <a:t>Nordic Swan Eco &amp; EU ECOLABEL certified </a:t>
            </a:r>
          </a:p>
          <a:p>
            <a:pPr marL="171450" indent="-171450"/>
            <a:r>
              <a:rPr lang="en-GB" sz="1100" dirty="0"/>
              <a:t>A circular economy where they produce zero waste</a:t>
            </a:r>
          </a:p>
          <a:p>
            <a:pPr marL="0" indent="0">
              <a:buNone/>
            </a:pPr>
            <a:endParaRPr lang="en-GB" sz="1100" dirty="0"/>
          </a:p>
          <a:p>
            <a:pPr marL="171450" indent="-171450"/>
            <a:endParaRPr lang="en-GB" sz="1100" dirty="0"/>
          </a:p>
        </p:txBody>
      </p:sp>
      <p:pic>
        <p:nvPicPr>
          <p:cNvPr id="235" name="Google Shape;235;p24"/>
          <p:cNvPicPr preferRelativeResize="0"/>
          <p:nvPr/>
        </p:nvPicPr>
        <p:blipFill rotWithShape="1">
          <a:blip r:embed="rId3"/>
          <a:srcRect l="-1367" t="-18748" r="458" b="-14585"/>
          <a:stretch/>
        </p:blipFill>
        <p:spPr>
          <a:xfrm>
            <a:off x="5161825" y="1095885"/>
            <a:ext cx="3996000" cy="3744000"/>
          </a:xfrm>
          <a:prstGeom prst="rect">
            <a:avLst/>
          </a:prstGeom>
          <a:noFill/>
          <a:ln>
            <a:noFill/>
          </a:ln>
          <a:effectLst>
            <a:outerShdw blurRad="50800" dist="38100" dir="8100000" algn="tr" rotWithShape="0">
              <a:prstClr val="black">
                <a:alpha val="40000"/>
              </a:prstClr>
            </a:outerShdw>
            <a:softEdge rad="0"/>
          </a:effectLst>
        </p:spPr>
      </p:pic>
      <p:pic>
        <p:nvPicPr>
          <p:cNvPr id="3" name="Picture 2" descr="A picture containing text, transport, wheel&#10;&#10;Description automatically generated">
            <a:extLst>
              <a:ext uri="{FF2B5EF4-FFF2-40B4-BE49-F238E27FC236}">
                <a16:creationId xmlns:a16="http://schemas.microsoft.com/office/drawing/2014/main" id="{AA602CA4-5B6A-8A4E-95B3-8551E7451C25}"/>
              </a:ext>
            </a:extLst>
          </p:cNvPr>
          <p:cNvPicPr>
            <a:picLocks noChangeAspect="1"/>
          </p:cNvPicPr>
          <p:nvPr/>
        </p:nvPicPr>
        <p:blipFill>
          <a:blip r:embed="rId4"/>
          <a:stretch>
            <a:fillRect/>
          </a:stretch>
        </p:blipFill>
        <p:spPr>
          <a:xfrm>
            <a:off x="0" y="4303797"/>
            <a:ext cx="1062915" cy="839703"/>
          </a:xfrm>
          <a:prstGeom prst="rect">
            <a:avLst/>
          </a:prstGeom>
        </p:spPr>
      </p:pic>
      <p:pic>
        <p:nvPicPr>
          <p:cNvPr id="5" name="Picture 4" descr="Logo, company name&#10;&#10;Description automatically generated">
            <a:extLst>
              <a:ext uri="{FF2B5EF4-FFF2-40B4-BE49-F238E27FC236}">
                <a16:creationId xmlns:a16="http://schemas.microsoft.com/office/drawing/2014/main" id="{7CF21FB5-F69D-7443-A4FE-1FF07555DE7D}"/>
              </a:ext>
            </a:extLst>
          </p:cNvPr>
          <p:cNvPicPr>
            <a:picLocks noChangeAspect="1"/>
          </p:cNvPicPr>
          <p:nvPr/>
        </p:nvPicPr>
        <p:blipFill>
          <a:blip r:embed="rId5"/>
          <a:stretch>
            <a:fillRect/>
          </a:stretch>
        </p:blipFill>
        <p:spPr>
          <a:xfrm>
            <a:off x="1062915" y="4383536"/>
            <a:ext cx="711103" cy="711103"/>
          </a:xfrm>
          <a:prstGeom prst="rect">
            <a:avLst/>
          </a:prstGeom>
        </p:spPr>
      </p:pic>
      <p:pic>
        <p:nvPicPr>
          <p:cNvPr id="7" name="Picture 6" descr="Icon&#10;&#10;Description automatically generated">
            <a:extLst>
              <a:ext uri="{FF2B5EF4-FFF2-40B4-BE49-F238E27FC236}">
                <a16:creationId xmlns:a16="http://schemas.microsoft.com/office/drawing/2014/main" id="{EB71820D-DF2E-C747-AEB0-D6CB64541E17}"/>
              </a:ext>
            </a:extLst>
          </p:cNvPr>
          <p:cNvPicPr>
            <a:picLocks noChangeAspect="1"/>
          </p:cNvPicPr>
          <p:nvPr/>
        </p:nvPicPr>
        <p:blipFill>
          <a:blip r:embed="rId6"/>
          <a:stretch>
            <a:fillRect/>
          </a:stretch>
        </p:blipFill>
        <p:spPr>
          <a:xfrm>
            <a:off x="1889194" y="4383536"/>
            <a:ext cx="711103" cy="711103"/>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F1C75EC8-F9C3-874F-8A85-DD39FBED9DE4}"/>
              </a:ext>
            </a:extLst>
          </p:cNvPr>
          <p:cNvPicPr>
            <a:picLocks noChangeAspect="1"/>
          </p:cNvPicPr>
          <p:nvPr/>
        </p:nvPicPr>
        <p:blipFill>
          <a:blip r:embed="rId7"/>
          <a:stretch>
            <a:fillRect/>
          </a:stretch>
        </p:blipFill>
        <p:spPr>
          <a:xfrm>
            <a:off x="7921311" y="4698042"/>
            <a:ext cx="1222689" cy="445458"/>
          </a:xfrm>
          <a:prstGeom prst="rect">
            <a:avLst/>
          </a:prstGeom>
        </p:spPr>
      </p:pic>
    </p:spTree>
    <p:extLst>
      <p:ext uri="{BB962C8B-B14F-4D97-AF65-F5344CB8AC3E}">
        <p14:creationId xmlns:p14="http://schemas.microsoft.com/office/powerpoint/2010/main" val="62637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728428" y="1136592"/>
            <a:ext cx="5442839" cy="1034400"/>
          </a:xfrm>
          <a:prstGeom prst="rect">
            <a:avLst/>
          </a:prstGeom>
        </p:spPr>
        <p:txBody>
          <a:bodyPr spcFirstLastPara="1" wrap="square" lIns="91425" tIns="91425" rIns="91425" bIns="91425" anchor="t" anchorCtr="0">
            <a:noAutofit/>
          </a:bodyPr>
          <a:lstStyle/>
          <a:p>
            <a:r>
              <a:rPr lang="en-GB" dirty="0" err="1"/>
              <a:t>Solupak</a:t>
            </a:r>
            <a:r>
              <a:rPr lang="en-GB" dirty="0"/>
              <a:t> Chemicals – </a:t>
            </a:r>
            <a:r>
              <a:rPr lang="en-GB" sz="1800" b="0" dirty="0"/>
              <a:t>Just add water</a:t>
            </a:r>
            <a:endParaRPr lang="en-US" sz="1800" b="0"/>
          </a:p>
          <a:p>
            <a:pPr marL="0" lvl="0" indent="0" algn="l" rtl="0">
              <a:spcBef>
                <a:spcPts val="0"/>
              </a:spcBef>
              <a:spcAft>
                <a:spcPts val="0"/>
              </a:spcAft>
              <a:buNone/>
            </a:pPr>
            <a:r>
              <a:rPr lang="en-GB" b="0" dirty="0"/>
              <a:t>02</a:t>
            </a:r>
            <a:endParaRPr b="0" dirty="0"/>
          </a:p>
        </p:txBody>
      </p:sp>
      <p:sp>
        <p:nvSpPr>
          <p:cNvPr id="230" name="Google Shape;230;p24"/>
          <p:cNvSpPr txBox="1">
            <a:spLocks noGrp="1"/>
          </p:cNvSpPr>
          <p:nvPr>
            <p:ph type="body" idx="1"/>
          </p:nvPr>
        </p:nvSpPr>
        <p:spPr>
          <a:xfrm>
            <a:off x="593288" y="2019442"/>
            <a:ext cx="4976337" cy="2253841"/>
          </a:xfrm>
          <a:prstGeom prst="rect">
            <a:avLst/>
          </a:prstGeom>
        </p:spPr>
        <p:txBody>
          <a:bodyPr spcFirstLastPara="1" wrap="square" lIns="91425" tIns="91425" rIns="91425" bIns="91425" anchor="t" anchorCtr="0">
            <a:noAutofit/>
          </a:bodyPr>
          <a:lstStyle/>
          <a:p>
            <a:pPr>
              <a:lnSpc>
                <a:spcPct val="114999"/>
              </a:lnSpc>
              <a:buNone/>
            </a:pPr>
            <a:r>
              <a:rPr lang="en-GB" sz="1100" dirty="0" err="1"/>
              <a:t>Solupak</a:t>
            </a:r>
            <a:r>
              <a:rPr lang="en-GB" sz="1100" dirty="0"/>
              <a:t> was formed in 1998 and is renowned as the leading expert in</a:t>
            </a:r>
            <a:endParaRPr lang="en-US" dirty="0"/>
          </a:p>
          <a:p>
            <a:pPr>
              <a:lnSpc>
                <a:spcPct val="114999"/>
              </a:lnSpc>
              <a:buNone/>
            </a:pPr>
            <a:r>
              <a:rPr lang="en-GB" sz="1100" dirty="0"/>
              <a:t>water soluble products. Over nearly 20 years, the company has worked</a:t>
            </a:r>
            <a:endParaRPr lang="en-US" dirty="0"/>
          </a:p>
          <a:p>
            <a:pPr>
              <a:lnSpc>
                <a:spcPct val="114999"/>
              </a:lnSpc>
              <a:buNone/>
            </a:pPr>
            <a:r>
              <a:rPr lang="en-GB" sz="1100" dirty="0"/>
              <a:t>with many leading brands to develop, formulate, package and distribute</a:t>
            </a:r>
            <a:endParaRPr lang="en-US" dirty="0"/>
          </a:p>
          <a:p>
            <a:pPr>
              <a:lnSpc>
                <a:spcPct val="114999"/>
              </a:lnSpc>
              <a:buNone/>
            </a:pPr>
            <a:r>
              <a:rPr lang="en-GB" sz="1100" dirty="0"/>
              <a:t>water soluble (PVOH) films and granules. </a:t>
            </a:r>
            <a:endParaRPr lang="en-US" dirty="0"/>
          </a:p>
          <a:p>
            <a:pPr>
              <a:lnSpc>
                <a:spcPct val="114999"/>
              </a:lnSpc>
              <a:buNone/>
            </a:pPr>
            <a:endParaRPr lang="en-GB" sz="1100" dirty="0"/>
          </a:p>
          <a:p>
            <a:pPr>
              <a:lnSpc>
                <a:spcPct val="114999"/>
              </a:lnSpc>
              <a:buNone/>
            </a:pPr>
            <a:r>
              <a:rPr lang="en-GB" sz="1100" dirty="0"/>
              <a:t>As specialists in commercial cleaning products , they employ a full in</a:t>
            </a:r>
            <a:endParaRPr lang="en-US" dirty="0"/>
          </a:p>
          <a:p>
            <a:pPr>
              <a:lnSpc>
                <a:spcPct val="114999"/>
              </a:lnSpc>
              <a:buNone/>
            </a:pPr>
            <a:r>
              <a:rPr lang="en-GB" sz="1100" dirty="0"/>
              <a:t>house technical formulation and development team in the UK.</a:t>
            </a:r>
            <a:endParaRPr lang="en-US" dirty="0"/>
          </a:p>
          <a:p>
            <a:pPr>
              <a:lnSpc>
                <a:spcPct val="114999"/>
              </a:lnSpc>
              <a:buNone/>
            </a:pPr>
            <a:endParaRPr lang="en-GB" sz="1100" dirty="0"/>
          </a:p>
          <a:p>
            <a:pPr>
              <a:lnSpc>
                <a:spcPct val="114999"/>
              </a:lnSpc>
              <a:buNone/>
            </a:pPr>
            <a:r>
              <a:rPr lang="en-GB" sz="1100" dirty="0"/>
              <a:t>Manufacturing is all done on site in the UK as well as the concept, R&amp;D,</a:t>
            </a:r>
            <a:endParaRPr lang="en-US" dirty="0"/>
          </a:p>
          <a:p>
            <a:pPr>
              <a:lnSpc>
                <a:spcPct val="114999"/>
              </a:lnSpc>
              <a:buNone/>
            </a:pPr>
            <a:r>
              <a:rPr lang="en-GB" sz="1100" dirty="0"/>
              <a:t>testing, manufacturing, packaging and distribution.</a:t>
            </a: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8FA69CFB-C70C-F447-A134-B35558F22F76}"/>
              </a:ext>
            </a:extLst>
          </p:cNvPr>
          <p:cNvPicPr>
            <a:picLocks noChangeAspect="1"/>
          </p:cNvPicPr>
          <p:nvPr/>
        </p:nvPicPr>
        <p:blipFill>
          <a:blip r:embed="rId3"/>
          <a:stretch>
            <a:fillRect/>
          </a:stretch>
        </p:blipFill>
        <p:spPr>
          <a:xfrm>
            <a:off x="7921311" y="4698042"/>
            <a:ext cx="1222689" cy="445458"/>
          </a:xfrm>
          <a:prstGeom prst="rect">
            <a:avLst/>
          </a:prstGeom>
        </p:spPr>
      </p:pic>
      <p:pic>
        <p:nvPicPr>
          <p:cNvPr id="4" name="Picture 4" descr="Text&#10;&#10;Description automatically generated">
            <a:extLst>
              <a:ext uri="{FF2B5EF4-FFF2-40B4-BE49-F238E27FC236}">
                <a16:creationId xmlns:a16="http://schemas.microsoft.com/office/drawing/2014/main" id="{6B271389-CDD0-4845-B56D-08C016DF49D1}"/>
              </a:ext>
            </a:extLst>
          </p:cNvPr>
          <p:cNvPicPr>
            <a:picLocks noChangeAspect="1"/>
          </p:cNvPicPr>
          <p:nvPr/>
        </p:nvPicPr>
        <p:blipFill>
          <a:blip r:embed="rId4"/>
          <a:stretch>
            <a:fillRect/>
          </a:stretch>
        </p:blipFill>
        <p:spPr>
          <a:xfrm>
            <a:off x="6401858" y="384802"/>
            <a:ext cx="2743200" cy="4109314"/>
          </a:xfrm>
          <a:prstGeom prst="rect">
            <a:avLst/>
          </a:prstGeom>
        </p:spPr>
      </p:pic>
    </p:spTree>
    <p:extLst>
      <p:ext uri="{BB962C8B-B14F-4D97-AF65-F5344CB8AC3E}">
        <p14:creationId xmlns:p14="http://schemas.microsoft.com/office/powerpoint/2010/main" val="741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3" name="Picture 2" descr="A person wearing a virtual reality headset&#10;&#10;Description automatically generated with medium confidence">
            <a:extLst>
              <a:ext uri="{FF2B5EF4-FFF2-40B4-BE49-F238E27FC236}">
                <a16:creationId xmlns:a16="http://schemas.microsoft.com/office/drawing/2014/main" id="{30EF0F53-3329-4744-844D-F2325B71B73F}"/>
              </a:ext>
            </a:extLst>
          </p:cNvPr>
          <p:cNvPicPr>
            <a:picLocks noChangeAspect="1"/>
          </p:cNvPicPr>
          <p:nvPr/>
        </p:nvPicPr>
        <p:blipFill rotWithShape="1">
          <a:blip r:embed="rId3"/>
          <a:srcRect b="23593"/>
          <a:stretch/>
        </p:blipFill>
        <p:spPr>
          <a:xfrm>
            <a:off x="0" y="474650"/>
            <a:ext cx="9144000" cy="4668850"/>
          </a:xfrm>
          <a:prstGeom prst="rect">
            <a:avLst/>
          </a:prstGeom>
        </p:spPr>
      </p:pic>
      <p:sp>
        <p:nvSpPr>
          <p:cNvPr id="4" name="Rectangle 3">
            <a:extLst>
              <a:ext uri="{FF2B5EF4-FFF2-40B4-BE49-F238E27FC236}">
                <a16:creationId xmlns:a16="http://schemas.microsoft.com/office/drawing/2014/main" id="{70424B33-A0C9-4E4A-8C4E-0E573D07BB56}"/>
              </a:ext>
            </a:extLst>
          </p:cNvPr>
          <p:cNvSpPr/>
          <p:nvPr/>
        </p:nvSpPr>
        <p:spPr>
          <a:xfrm>
            <a:off x="0" y="474650"/>
            <a:ext cx="9144000" cy="4668850"/>
          </a:xfrm>
          <a:prstGeom prst="rect">
            <a:avLst/>
          </a:prstGeom>
          <a:solidFill>
            <a:schemeClr val="accent3">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Google Shape;224;p23"/>
          <p:cNvSpPr txBox="1">
            <a:spLocks noGrp="1"/>
          </p:cNvSpPr>
          <p:nvPr>
            <p:ph type="title"/>
          </p:nvPr>
        </p:nvSpPr>
        <p:spPr>
          <a:xfrm>
            <a:off x="666629" y="1290475"/>
            <a:ext cx="52032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dirty="0"/>
              <a:t>Machinery &amp; Equipment Innovations</a:t>
            </a:r>
            <a:endParaRPr dirty="0"/>
          </a:p>
        </p:txBody>
      </p:sp>
    </p:spTree>
    <p:extLst>
      <p:ext uri="{BB962C8B-B14F-4D97-AF65-F5344CB8AC3E}">
        <p14:creationId xmlns:p14="http://schemas.microsoft.com/office/powerpoint/2010/main" val="87571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815669" y="1208014"/>
            <a:ext cx="3893400"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i</a:t>
            </a:r>
            <a:r>
              <a:rPr lang="en-GB" dirty="0"/>
              <a:t>-mop</a:t>
            </a:r>
            <a:endParaRPr dirty="0"/>
          </a:p>
          <a:p>
            <a:pPr marL="0" lvl="0" indent="0" algn="l" rtl="0">
              <a:spcBef>
                <a:spcPts val="0"/>
              </a:spcBef>
              <a:spcAft>
                <a:spcPts val="0"/>
              </a:spcAft>
              <a:buNone/>
            </a:pPr>
            <a:r>
              <a:rPr lang="en-GB" b="0" dirty="0"/>
              <a:t>01</a:t>
            </a:r>
            <a:endParaRPr b="0" dirty="0"/>
          </a:p>
        </p:txBody>
      </p:sp>
      <p:sp>
        <p:nvSpPr>
          <p:cNvPr id="230" name="Google Shape;230;p24"/>
          <p:cNvSpPr txBox="1">
            <a:spLocks noGrp="1"/>
          </p:cNvSpPr>
          <p:nvPr>
            <p:ph type="body" idx="1"/>
          </p:nvPr>
        </p:nvSpPr>
        <p:spPr>
          <a:xfrm>
            <a:off x="815670" y="2120018"/>
            <a:ext cx="4908055" cy="2717228"/>
          </a:xfrm>
          <a:prstGeom prst="rect">
            <a:avLst/>
          </a:prstGeom>
        </p:spPr>
        <p:txBody>
          <a:bodyPr spcFirstLastPara="1" wrap="square" lIns="91425" tIns="91425" rIns="91425" bIns="91425" anchor="t" anchorCtr="0">
            <a:noAutofit/>
          </a:bodyPr>
          <a:lstStyle/>
          <a:p>
            <a:pPr marL="0" lvl="0" indent="0">
              <a:buNone/>
            </a:pPr>
            <a:r>
              <a:rPr lang="en-GB" sz="1100" dirty="0"/>
              <a:t>The </a:t>
            </a:r>
            <a:r>
              <a:rPr lang="en-GB" sz="1100" dirty="0" err="1"/>
              <a:t>i</a:t>
            </a:r>
            <a:r>
              <a:rPr lang="en-GB" sz="1100" dirty="0"/>
              <a:t>-mop family cleans up to 70% faster than conventional wet mopping and up to 30% faster than conventional auto scrubbing. The </a:t>
            </a:r>
            <a:r>
              <a:rPr lang="en-GB" sz="1100" dirty="0" err="1"/>
              <a:t>i</a:t>
            </a:r>
            <a:r>
              <a:rPr lang="en-GB" sz="1100" dirty="0"/>
              <a:t>-mop and its ability to get right to the edge and under obstacles means a virtual elimination of manual operations that are required to supplement conventional machine scrubbing.</a:t>
            </a:r>
          </a:p>
          <a:p>
            <a:pPr marL="0" lvl="0" indent="0">
              <a:buNone/>
            </a:pPr>
            <a:endParaRPr lang="en-GB" sz="1100" dirty="0"/>
          </a:p>
          <a:p>
            <a:r>
              <a:rPr lang="en-GB" sz="1100" dirty="0"/>
              <a:t>90% cleaner surfaces compared to conventional mopping</a:t>
            </a:r>
          </a:p>
          <a:p>
            <a:r>
              <a:rPr lang="en-GB" sz="1100" dirty="0"/>
              <a:t>With a fraction of the water and chemicals used by traditional cleaning methods</a:t>
            </a:r>
          </a:p>
          <a:p>
            <a:r>
              <a:rPr lang="en-GB" sz="1100" dirty="0"/>
              <a:t>Reduces environmental impact by over 75%!</a:t>
            </a:r>
          </a:p>
          <a:p>
            <a:r>
              <a:rPr lang="en-GB" sz="1100" dirty="0"/>
              <a:t>Advanced suction technology extracts virtually all of the cleaning solution and whatever liquid happens to be on the floor</a:t>
            </a:r>
          </a:p>
        </p:txBody>
      </p:sp>
      <p:pic>
        <p:nvPicPr>
          <p:cNvPr id="235" name="Google Shape;235;p24"/>
          <p:cNvPicPr preferRelativeResize="0"/>
          <p:nvPr/>
        </p:nvPicPr>
        <p:blipFill rotWithShape="1">
          <a:blip r:embed="rId3"/>
          <a:srcRect l="484" t="-2081" r="484" b="-2081"/>
          <a:stretch/>
        </p:blipFill>
        <p:spPr>
          <a:xfrm>
            <a:off x="5828427" y="180003"/>
            <a:ext cx="3315573" cy="4124822"/>
          </a:xfrm>
          <a:prstGeom prst="rect">
            <a:avLst/>
          </a:prstGeom>
          <a:noFill/>
          <a:ln>
            <a:noFill/>
          </a:ln>
          <a:effectLst>
            <a:outerShdw blurRad="50800" dist="38100" dir="8100000" algn="tr" rotWithShape="0">
              <a:prstClr val="black">
                <a:alpha val="40000"/>
              </a:prstClr>
            </a:outerShdw>
            <a:softEdge rad="0"/>
          </a:effectLst>
        </p:spPr>
      </p:pic>
      <p:pic>
        <p:nvPicPr>
          <p:cNvPr id="5" name="Picture 4" descr="A picture containing text, clipart&#10;&#10;Description automatically generated">
            <a:extLst>
              <a:ext uri="{FF2B5EF4-FFF2-40B4-BE49-F238E27FC236}">
                <a16:creationId xmlns:a16="http://schemas.microsoft.com/office/drawing/2014/main" id="{494942D6-EECB-FA47-AEA6-AFA1BCFC811E}"/>
              </a:ext>
            </a:extLst>
          </p:cNvPr>
          <p:cNvPicPr>
            <a:picLocks noChangeAspect="1"/>
          </p:cNvPicPr>
          <p:nvPr/>
        </p:nvPicPr>
        <p:blipFill>
          <a:blip r:embed="rId4"/>
          <a:stretch>
            <a:fillRect/>
          </a:stretch>
        </p:blipFill>
        <p:spPr>
          <a:xfrm>
            <a:off x="7921311" y="4698042"/>
            <a:ext cx="1222689" cy="445458"/>
          </a:xfrm>
          <a:prstGeom prst="rect">
            <a:avLst/>
          </a:prstGeom>
        </p:spPr>
      </p:pic>
    </p:spTree>
    <p:extLst>
      <p:ext uri="{BB962C8B-B14F-4D97-AF65-F5344CB8AC3E}">
        <p14:creationId xmlns:p14="http://schemas.microsoft.com/office/powerpoint/2010/main" val="81231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815669" y="1208014"/>
            <a:ext cx="3893400"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Leobot</a:t>
            </a:r>
            <a:r>
              <a:rPr lang="en-GB" dirty="0"/>
              <a:t> Scrubber Dryer</a:t>
            </a:r>
            <a:endParaRPr dirty="0"/>
          </a:p>
          <a:p>
            <a:pPr marL="0" lvl="0" indent="0" algn="l" rtl="0">
              <a:spcBef>
                <a:spcPts val="0"/>
              </a:spcBef>
              <a:spcAft>
                <a:spcPts val="0"/>
              </a:spcAft>
              <a:buNone/>
            </a:pPr>
            <a:r>
              <a:rPr lang="en-GB" b="0" dirty="0"/>
              <a:t>02</a:t>
            </a:r>
            <a:endParaRPr b="0" dirty="0"/>
          </a:p>
        </p:txBody>
      </p:sp>
      <p:sp>
        <p:nvSpPr>
          <p:cNvPr id="230" name="Google Shape;230;p24"/>
          <p:cNvSpPr txBox="1">
            <a:spLocks noGrp="1"/>
          </p:cNvSpPr>
          <p:nvPr>
            <p:ph type="body" idx="1"/>
          </p:nvPr>
        </p:nvSpPr>
        <p:spPr>
          <a:xfrm>
            <a:off x="815670" y="2120018"/>
            <a:ext cx="4097416" cy="2893074"/>
          </a:xfrm>
          <a:prstGeom prst="rect">
            <a:avLst/>
          </a:prstGeom>
        </p:spPr>
        <p:txBody>
          <a:bodyPr spcFirstLastPara="1" wrap="square" lIns="91425" tIns="91425" rIns="91425" bIns="91425" anchor="t" anchorCtr="0">
            <a:noAutofit/>
          </a:bodyPr>
          <a:lstStyle/>
          <a:p>
            <a:pPr marL="0" lvl="0" indent="0">
              <a:buNone/>
            </a:pPr>
            <a:r>
              <a:rPr lang="en-GB" sz="1100" dirty="0"/>
              <a:t>Using cutting edge technology in artificial intelligence, the </a:t>
            </a:r>
            <a:r>
              <a:rPr lang="en-GB" sz="1100" dirty="0" err="1"/>
              <a:t>Leobot</a:t>
            </a:r>
            <a:r>
              <a:rPr lang="en-GB" sz="1100" dirty="0"/>
              <a:t> focuses on building a pleasant user experience while placing a strong emphasis on total safety, total security and total solutions from the ground up</a:t>
            </a:r>
          </a:p>
          <a:p>
            <a:pPr marL="0" lvl="0" indent="0">
              <a:buNone/>
            </a:pPr>
            <a:endParaRPr lang="en-GB" sz="1100" dirty="0"/>
          </a:p>
          <a:p>
            <a:r>
              <a:rPr lang="en-GB" sz="1100" dirty="0"/>
              <a:t>Water-saving technology uses up to 70% less water than other cleaning robots yet achieves the same high cleaning results</a:t>
            </a:r>
          </a:p>
          <a:p>
            <a:r>
              <a:rPr lang="en-GB" sz="1100" dirty="0"/>
              <a:t>First robots in the world to clean exclusively with Z water - a professional cleaning chemical that is totally safe and environmentally friendly</a:t>
            </a:r>
          </a:p>
          <a:p>
            <a:r>
              <a:rPr lang="en-GB" sz="1100" dirty="0"/>
              <a:t>AI driven learning for better performance</a:t>
            </a:r>
          </a:p>
          <a:p>
            <a:r>
              <a:rPr lang="en-GB" sz="1100" dirty="0"/>
              <a:t>Track progress on the mobile app or operate the robot from anywhere in the world</a:t>
            </a:r>
          </a:p>
        </p:txBody>
      </p:sp>
      <p:pic>
        <p:nvPicPr>
          <p:cNvPr id="5" name="Picture 4" descr="A picture containing text, clipart&#10;&#10;Description automatically generated">
            <a:extLst>
              <a:ext uri="{FF2B5EF4-FFF2-40B4-BE49-F238E27FC236}">
                <a16:creationId xmlns:a16="http://schemas.microsoft.com/office/drawing/2014/main" id="{AA10BE3C-5991-0D4E-96BF-BE5C97CBCB19}"/>
              </a:ext>
            </a:extLst>
          </p:cNvPr>
          <p:cNvPicPr>
            <a:picLocks noChangeAspect="1"/>
          </p:cNvPicPr>
          <p:nvPr/>
        </p:nvPicPr>
        <p:blipFill>
          <a:blip r:embed="rId4"/>
          <a:stretch>
            <a:fillRect/>
          </a:stretch>
        </p:blipFill>
        <p:spPr>
          <a:xfrm>
            <a:off x="7921311" y="4698042"/>
            <a:ext cx="1222689" cy="445458"/>
          </a:xfrm>
          <a:prstGeom prst="rect">
            <a:avLst/>
          </a:prstGeom>
        </p:spPr>
      </p:pic>
      <p:pic>
        <p:nvPicPr>
          <p:cNvPr id="2" name="Picture 2">
            <a:hlinkClick r:id="" action="ppaction://media"/>
            <a:extLst>
              <a:ext uri="{FF2B5EF4-FFF2-40B4-BE49-F238E27FC236}">
                <a16:creationId xmlns:a16="http://schemas.microsoft.com/office/drawing/2014/main" id="{96C54F41-2DFD-4047-9DEA-E3E432FD882B}"/>
              </a:ext>
            </a:extLst>
          </p:cNvPr>
          <p:cNvPicPr>
            <a:picLocks noRot="1" noChangeAspect="1"/>
          </p:cNvPicPr>
          <p:nvPr>
            <a:videoFile r:link="rId1"/>
          </p:nvPr>
        </p:nvPicPr>
        <p:blipFill>
          <a:blip r:embed="rId5"/>
          <a:stretch>
            <a:fillRect/>
          </a:stretch>
        </p:blipFill>
        <p:spPr>
          <a:xfrm>
            <a:off x="5168621" y="1549644"/>
            <a:ext cx="3780693" cy="2766436"/>
          </a:xfrm>
          <a:prstGeom prst="rect">
            <a:avLst/>
          </a:prstGeom>
        </p:spPr>
      </p:pic>
    </p:spTree>
    <p:extLst>
      <p:ext uri="{BB962C8B-B14F-4D97-AF65-F5344CB8AC3E}">
        <p14:creationId xmlns:p14="http://schemas.microsoft.com/office/powerpoint/2010/main" val="53782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815668" y="1208014"/>
            <a:ext cx="4412465"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Numatic</a:t>
            </a:r>
            <a:r>
              <a:rPr lang="en-GB" dirty="0"/>
              <a:t> </a:t>
            </a:r>
            <a:r>
              <a:rPr lang="en-GB" dirty="0" err="1"/>
              <a:t>ReFlo</a:t>
            </a:r>
            <a:r>
              <a:rPr lang="en-GB" dirty="0"/>
              <a:t> Vacuums</a:t>
            </a:r>
            <a:endParaRPr dirty="0"/>
          </a:p>
          <a:p>
            <a:pPr marL="0" lvl="0" indent="0" algn="l" rtl="0">
              <a:spcBef>
                <a:spcPts val="0"/>
              </a:spcBef>
              <a:spcAft>
                <a:spcPts val="0"/>
              </a:spcAft>
              <a:buNone/>
            </a:pPr>
            <a:r>
              <a:rPr lang="en-GB" b="0" dirty="0"/>
              <a:t>03</a:t>
            </a:r>
            <a:endParaRPr b="0" dirty="0"/>
          </a:p>
        </p:txBody>
      </p:sp>
      <p:sp>
        <p:nvSpPr>
          <p:cNvPr id="230" name="Google Shape;230;p24"/>
          <p:cNvSpPr txBox="1">
            <a:spLocks noGrp="1"/>
          </p:cNvSpPr>
          <p:nvPr>
            <p:ph type="body" idx="1"/>
          </p:nvPr>
        </p:nvSpPr>
        <p:spPr>
          <a:xfrm>
            <a:off x="815670" y="2120018"/>
            <a:ext cx="4908055" cy="2086222"/>
          </a:xfrm>
          <a:prstGeom prst="rect">
            <a:avLst/>
          </a:prstGeom>
        </p:spPr>
        <p:txBody>
          <a:bodyPr spcFirstLastPara="1" wrap="square" lIns="91425" tIns="91425" rIns="91425" bIns="91425" anchor="t" anchorCtr="0">
            <a:noAutofit/>
          </a:bodyPr>
          <a:lstStyle/>
          <a:p>
            <a:pPr marL="0" lvl="0" indent="0">
              <a:buNone/>
            </a:pPr>
            <a:r>
              <a:rPr lang="en-GB" sz="1100" dirty="0"/>
              <a:t>Engineered from the highest quality, recycled material using innovative, environmentally sustainable </a:t>
            </a:r>
            <a:r>
              <a:rPr lang="en-GB" sz="1100" dirty="0" err="1"/>
              <a:t>ReFlo</a:t>
            </a:r>
            <a:r>
              <a:rPr lang="en-GB" sz="1100" dirty="0"/>
              <a:t> Technology. </a:t>
            </a:r>
          </a:p>
          <a:p>
            <a:pPr marL="0" lvl="0" indent="0">
              <a:buNone/>
            </a:pPr>
            <a:endParaRPr lang="en-GB" sz="1100" dirty="0"/>
          </a:p>
          <a:p>
            <a:pPr marL="0" lvl="0" indent="0">
              <a:buNone/>
            </a:pPr>
            <a:r>
              <a:rPr lang="en-GB" sz="1100" dirty="0" err="1"/>
              <a:t>ReFlo</a:t>
            </a:r>
            <a:r>
              <a:rPr lang="en-GB" sz="1100" dirty="0"/>
              <a:t> Technology uses high-quality recycled, post-industrial material from the automotive industry, which are diverted from landfill or incineration.</a:t>
            </a:r>
          </a:p>
          <a:p>
            <a:pPr marL="0" lvl="0" indent="0">
              <a:buNone/>
            </a:pPr>
            <a:endParaRPr lang="en-GB" sz="1100" dirty="0"/>
          </a:p>
          <a:p>
            <a:pPr marL="171450" indent="-171450"/>
            <a:r>
              <a:rPr lang="en-GB" sz="1100" dirty="0"/>
              <a:t>Made from up to 75% of the highest quality, recycled material</a:t>
            </a:r>
          </a:p>
          <a:p>
            <a:pPr marL="171450" indent="-171450"/>
            <a:r>
              <a:rPr lang="en-GB" sz="1100" dirty="0"/>
              <a:t>30% reduction in energy consumption</a:t>
            </a:r>
          </a:p>
          <a:p>
            <a:pPr marL="171450" indent="-171450"/>
            <a:r>
              <a:rPr lang="en-GB" sz="1100" dirty="0"/>
              <a:t>High-Performance Cleaning Results</a:t>
            </a:r>
          </a:p>
          <a:p>
            <a:pPr marL="171450" indent="-171450"/>
            <a:r>
              <a:rPr lang="en-GB" sz="1100" dirty="0"/>
              <a:t>tough, heavy-duty construction</a:t>
            </a:r>
          </a:p>
        </p:txBody>
      </p:sp>
      <p:pic>
        <p:nvPicPr>
          <p:cNvPr id="235" name="Google Shape;235;p24"/>
          <p:cNvPicPr preferRelativeResize="0"/>
          <p:nvPr/>
        </p:nvPicPr>
        <p:blipFill>
          <a:blip r:embed="rId3"/>
          <a:srcRect l="7795" r="7795"/>
          <a:stretch/>
        </p:blipFill>
        <p:spPr>
          <a:xfrm>
            <a:off x="6192000" y="825750"/>
            <a:ext cx="2952000" cy="3492000"/>
          </a:xfrm>
          <a:prstGeom prst="rect">
            <a:avLst/>
          </a:prstGeom>
          <a:noFill/>
          <a:ln>
            <a:noFill/>
          </a:ln>
          <a:effectLst>
            <a:outerShdw blurRad="50800" dist="38100" dir="8100000" algn="tr" rotWithShape="0">
              <a:prstClr val="black">
                <a:alpha val="40000"/>
              </a:prstClr>
            </a:outerShdw>
            <a:softEdge rad="0"/>
          </a:effectLst>
        </p:spPr>
      </p:pic>
      <p:pic>
        <p:nvPicPr>
          <p:cNvPr id="5" name="Picture 4" descr="A picture containing text, clipart&#10;&#10;Description automatically generated">
            <a:extLst>
              <a:ext uri="{FF2B5EF4-FFF2-40B4-BE49-F238E27FC236}">
                <a16:creationId xmlns:a16="http://schemas.microsoft.com/office/drawing/2014/main" id="{3DE738F5-34A5-A846-87FC-B375917004A6}"/>
              </a:ext>
            </a:extLst>
          </p:cNvPr>
          <p:cNvPicPr>
            <a:picLocks noChangeAspect="1"/>
          </p:cNvPicPr>
          <p:nvPr/>
        </p:nvPicPr>
        <p:blipFill>
          <a:blip r:embed="rId4"/>
          <a:stretch>
            <a:fillRect/>
          </a:stretch>
        </p:blipFill>
        <p:spPr>
          <a:xfrm>
            <a:off x="7921311" y="4698042"/>
            <a:ext cx="1222689" cy="445458"/>
          </a:xfrm>
          <a:prstGeom prst="rect">
            <a:avLst/>
          </a:prstGeom>
        </p:spPr>
      </p:pic>
    </p:spTree>
    <p:extLst>
      <p:ext uri="{BB962C8B-B14F-4D97-AF65-F5344CB8AC3E}">
        <p14:creationId xmlns:p14="http://schemas.microsoft.com/office/powerpoint/2010/main" val="170747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1"/>
        <p:cNvGrpSpPr/>
        <p:nvPr/>
      </p:nvGrpSpPr>
      <p:grpSpPr>
        <a:xfrm>
          <a:off x="0" y="0"/>
          <a:ext cx="0" cy="0"/>
          <a:chOff x="0" y="0"/>
          <a:chExt cx="0" cy="0"/>
        </a:xfrm>
      </p:grpSpPr>
      <p:sp>
        <p:nvSpPr>
          <p:cNvPr id="182" name="Google Shape;182;p19"/>
          <p:cNvSpPr txBox="1">
            <a:spLocks noGrp="1"/>
          </p:cNvSpPr>
          <p:nvPr>
            <p:ph type="title"/>
          </p:nvPr>
        </p:nvSpPr>
        <p:spPr>
          <a:xfrm>
            <a:off x="1308150" y="978823"/>
            <a:ext cx="71100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AOB</a:t>
            </a:r>
            <a:endParaRPr dirty="0"/>
          </a:p>
        </p:txBody>
      </p:sp>
      <p:sp>
        <p:nvSpPr>
          <p:cNvPr id="183" name="Google Shape;183;p19"/>
          <p:cNvSpPr txBox="1"/>
          <p:nvPr/>
        </p:nvSpPr>
        <p:spPr>
          <a:xfrm>
            <a:off x="1308150" y="1563900"/>
            <a:ext cx="1602927"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300" dirty="0">
                <a:solidFill>
                  <a:srgbClr val="FFFFFF"/>
                </a:solidFill>
                <a:uFill>
                  <a:noFill/>
                </a:uFill>
                <a:latin typeface="Raleway"/>
                <a:ea typeface="Raleway"/>
                <a:cs typeface="Raleway"/>
                <a:sym typeface="Raleway"/>
                <a:hlinkClick r:id="rId3" action="ppaction://hlinksldjump">
                  <a:extLst>
                    <a:ext uri="{A12FA001-AC4F-418D-AE19-62706E023703}">
                      <ahyp:hlinkClr xmlns:ahyp="http://schemas.microsoft.com/office/drawing/2018/hyperlinkcolor" val="tx"/>
                    </a:ext>
                  </a:extLst>
                </a:hlinkClick>
              </a:rPr>
              <a:t>Wessex Overview</a:t>
            </a:r>
            <a:endParaRPr sz="1300" dirty="0">
              <a:solidFill>
                <a:srgbClr val="FFFFFF"/>
              </a:solidFill>
              <a:latin typeface="Raleway"/>
              <a:ea typeface="Raleway"/>
              <a:cs typeface="Raleway"/>
              <a:sym typeface="Raleway"/>
            </a:endParaRPr>
          </a:p>
        </p:txBody>
      </p:sp>
      <p:sp>
        <p:nvSpPr>
          <p:cNvPr id="184" name="Google Shape;184;p19"/>
          <p:cNvSpPr txBox="1"/>
          <p:nvPr/>
        </p:nvSpPr>
        <p:spPr>
          <a:xfrm>
            <a:off x="1322465" y="2474079"/>
            <a:ext cx="2056284"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300" dirty="0">
                <a:solidFill>
                  <a:srgbClr val="FFFFFF"/>
                </a:solidFill>
                <a:uFill>
                  <a:noFill/>
                </a:uFill>
                <a:latin typeface="Raleway"/>
                <a:ea typeface="Raleway"/>
                <a:cs typeface="Raleway"/>
                <a:sym typeface="Raleway"/>
              </a:rPr>
              <a:t>Technology Innovation</a:t>
            </a:r>
            <a:endParaRPr sz="1300" dirty="0">
              <a:solidFill>
                <a:srgbClr val="FFFFFF"/>
              </a:solidFill>
              <a:latin typeface="Raleway"/>
              <a:ea typeface="Raleway"/>
              <a:cs typeface="Raleway"/>
              <a:sym typeface="Raleway"/>
            </a:endParaRPr>
          </a:p>
        </p:txBody>
      </p:sp>
      <p:sp>
        <p:nvSpPr>
          <p:cNvPr id="185" name="Google Shape;185;p19"/>
          <p:cNvSpPr txBox="1"/>
          <p:nvPr/>
        </p:nvSpPr>
        <p:spPr>
          <a:xfrm>
            <a:off x="1322465" y="2767978"/>
            <a:ext cx="1825939"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300" dirty="0">
                <a:solidFill>
                  <a:srgbClr val="FFFFFF"/>
                </a:solidFill>
                <a:uFill>
                  <a:noFill/>
                </a:uFill>
                <a:latin typeface="Raleway"/>
                <a:ea typeface="Raleway"/>
                <a:cs typeface="Raleway"/>
                <a:sym typeface="Raleway"/>
              </a:rPr>
              <a:t>Chemical Innovation</a:t>
            </a:r>
            <a:endParaRPr sz="1300" dirty="0">
              <a:solidFill>
                <a:srgbClr val="FFFFFF"/>
              </a:solidFill>
              <a:latin typeface="Raleway"/>
              <a:ea typeface="Raleway"/>
              <a:cs typeface="Raleway"/>
              <a:sym typeface="Raleway"/>
            </a:endParaRPr>
          </a:p>
        </p:txBody>
      </p:sp>
      <p:sp>
        <p:nvSpPr>
          <p:cNvPr id="186" name="Google Shape;186;p19"/>
          <p:cNvSpPr txBox="1"/>
          <p:nvPr/>
        </p:nvSpPr>
        <p:spPr>
          <a:xfrm>
            <a:off x="1322465" y="3075212"/>
            <a:ext cx="2949743"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300" dirty="0">
                <a:solidFill>
                  <a:srgbClr val="FFFFFF"/>
                </a:solidFill>
                <a:uFill>
                  <a:noFill/>
                </a:uFill>
                <a:latin typeface="Raleway"/>
                <a:ea typeface="Raleway"/>
                <a:cs typeface="Raleway"/>
                <a:sym typeface="Raleway"/>
                <a:hlinkClick r:id="rId4" action="ppaction://hlinksldjump">
                  <a:extLst>
                    <a:ext uri="{A12FA001-AC4F-418D-AE19-62706E023703}">
                      <ahyp:hlinkClr xmlns:ahyp="http://schemas.microsoft.com/office/drawing/2018/hyperlinkcolor" val="tx"/>
                    </a:ext>
                  </a:extLst>
                </a:hlinkClick>
              </a:rPr>
              <a:t>Machinery &amp; Equipment Innovation</a:t>
            </a:r>
            <a:endParaRPr sz="1300" dirty="0">
              <a:solidFill>
                <a:srgbClr val="FFFFFF"/>
              </a:solidFill>
              <a:latin typeface="Raleway"/>
              <a:ea typeface="Raleway"/>
              <a:cs typeface="Raleway"/>
              <a:sym typeface="Raleway"/>
            </a:endParaRPr>
          </a:p>
        </p:txBody>
      </p:sp>
      <p:sp>
        <p:nvSpPr>
          <p:cNvPr id="15" name="Google Shape;183;p19">
            <a:extLst>
              <a:ext uri="{FF2B5EF4-FFF2-40B4-BE49-F238E27FC236}">
                <a16:creationId xmlns:a16="http://schemas.microsoft.com/office/drawing/2014/main" id="{40E96791-396E-1B4D-AC86-41523155A31D}"/>
              </a:ext>
            </a:extLst>
          </p:cNvPr>
          <p:cNvSpPr txBox="1"/>
          <p:nvPr/>
        </p:nvSpPr>
        <p:spPr>
          <a:xfrm>
            <a:off x="1308150" y="1853260"/>
            <a:ext cx="2154595"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300" dirty="0">
                <a:solidFill>
                  <a:srgbClr val="FFFFFF"/>
                </a:solidFill>
                <a:uFill>
                  <a:noFill/>
                </a:uFill>
                <a:latin typeface="Raleway"/>
                <a:ea typeface="Raleway"/>
                <a:cs typeface="Raleway"/>
                <a:sym typeface="Raleway"/>
              </a:rPr>
              <a:t>Organisational Innovation</a:t>
            </a:r>
            <a:endParaRPr sz="1300" dirty="0">
              <a:solidFill>
                <a:srgbClr val="FFFFFF"/>
              </a:solidFill>
              <a:latin typeface="Raleway"/>
              <a:ea typeface="Raleway"/>
              <a:cs typeface="Raleway"/>
              <a:sym typeface="Raleway"/>
            </a:endParaRPr>
          </a:p>
        </p:txBody>
      </p:sp>
      <p:sp>
        <p:nvSpPr>
          <p:cNvPr id="16" name="Google Shape;183;p19">
            <a:extLst>
              <a:ext uri="{FF2B5EF4-FFF2-40B4-BE49-F238E27FC236}">
                <a16:creationId xmlns:a16="http://schemas.microsoft.com/office/drawing/2014/main" id="{40196D94-C312-0447-B8E2-E76DA3D8EA70}"/>
              </a:ext>
            </a:extLst>
          </p:cNvPr>
          <p:cNvSpPr txBox="1"/>
          <p:nvPr/>
        </p:nvSpPr>
        <p:spPr>
          <a:xfrm>
            <a:off x="1322465" y="2166845"/>
            <a:ext cx="1525792"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300" dirty="0">
                <a:solidFill>
                  <a:srgbClr val="FFFFFF"/>
                </a:solidFill>
                <a:uFill>
                  <a:noFill/>
                </a:uFill>
                <a:latin typeface="Raleway"/>
                <a:ea typeface="Raleway"/>
                <a:cs typeface="Raleway"/>
                <a:sym typeface="Raleway"/>
              </a:rPr>
              <a:t>Our Performance </a:t>
            </a:r>
            <a:endParaRPr sz="1300" dirty="0">
              <a:solidFill>
                <a:srgbClr val="FFFFFF"/>
              </a:solidFill>
              <a:latin typeface="Raleway"/>
              <a:ea typeface="Raleway"/>
              <a:cs typeface="Raleway"/>
              <a:sym typeface="Raleway"/>
            </a:endParaRPr>
          </a:p>
        </p:txBody>
      </p:sp>
      <p:sp>
        <p:nvSpPr>
          <p:cNvPr id="17" name="Google Shape;186;p19">
            <a:extLst>
              <a:ext uri="{FF2B5EF4-FFF2-40B4-BE49-F238E27FC236}">
                <a16:creationId xmlns:a16="http://schemas.microsoft.com/office/drawing/2014/main" id="{38559E65-EEE6-5B4E-AA73-D236BE516514}"/>
              </a:ext>
            </a:extLst>
          </p:cNvPr>
          <p:cNvSpPr txBox="1"/>
          <p:nvPr/>
        </p:nvSpPr>
        <p:spPr>
          <a:xfrm>
            <a:off x="1322465" y="3989930"/>
            <a:ext cx="2949743"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300" dirty="0">
                <a:solidFill>
                  <a:srgbClr val="FFFFFF"/>
                </a:solidFill>
                <a:uFill>
                  <a:noFill/>
                </a:uFill>
                <a:latin typeface="Raleway"/>
                <a:ea typeface="Raleway"/>
                <a:cs typeface="Raleway"/>
                <a:sym typeface="Raleway"/>
              </a:rPr>
              <a:t>End</a:t>
            </a:r>
            <a:endParaRPr sz="1300" dirty="0">
              <a:solidFill>
                <a:srgbClr val="FFFFFF"/>
              </a:solidFill>
              <a:latin typeface="Raleway"/>
              <a:ea typeface="Raleway"/>
              <a:cs typeface="Raleway"/>
              <a:sym typeface="Raleway"/>
            </a:endParaRPr>
          </a:p>
        </p:txBody>
      </p:sp>
      <p:sp>
        <p:nvSpPr>
          <p:cNvPr id="10" name="Google Shape;186;p19">
            <a:extLst>
              <a:ext uri="{FF2B5EF4-FFF2-40B4-BE49-F238E27FC236}">
                <a16:creationId xmlns:a16="http://schemas.microsoft.com/office/drawing/2014/main" id="{33FFBCFC-59F3-7A4A-975C-7AEC12F5450E}"/>
              </a:ext>
            </a:extLst>
          </p:cNvPr>
          <p:cNvSpPr txBox="1"/>
          <p:nvPr/>
        </p:nvSpPr>
        <p:spPr>
          <a:xfrm>
            <a:off x="1308150" y="3370531"/>
            <a:ext cx="2949743"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300" dirty="0">
                <a:solidFill>
                  <a:srgbClr val="FFFFFF"/>
                </a:solidFill>
                <a:uFill>
                  <a:noFill/>
                </a:uFill>
                <a:latin typeface="Raleway"/>
                <a:ea typeface="Raleway"/>
                <a:cs typeface="Raleway"/>
                <a:sym typeface="Raleway"/>
              </a:rPr>
              <a:t>Washroom &amp; Paper Innovation</a:t>
            </a:r>
            <a:endParaRPr sz="1300" dirty="0">
              <a:solidFill>
                <a:srgbClr val="FFFFFF"/>
              </a:solidFill>
              <a:latin typeface="Raleway"/>
              <a:ea typeface="Raleway"/>
              <a:cs typeface="Raleway"/>
              <a:sym typeface="Raleway"/>
            </a:endParaRPr>
          </a:p>
        </p:txBody>
      </p:sp>
      <p:sp>
        <p:nvSpPr>
          <p:cNvPr id="11" name="Google Shape;186;p19">
            <a:extLst>
              <a:ext uri="{FF2B5EF4-FFF2-40B4-BE49-F238E27FC236}">
                <a16:creationId xmlns:a16="http://schemas.microsoft.com/office/drawing/2014/main" id="{E432BD8D-C99D-954B-B389-4E91D69B60CD}"/>
              </a:ext>
            </a:extLst>
          </p:cNvPr>
          <p:cNvSpPr txBox="1"/>
          <p:nvPr/>
        </p:nvSpPr>
        <p:spPr>
          <a:xfrm>
            <a:off x="1322465" y="3696031"/>
            <a:ext cx="2949743"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300" dirty="0">
                <a:solidFill>
                  <a:srgbClr val="FFFFFF"/>
                </a:solidFill>
                <a:uFill>
                  <a:noFill/>
                </a:uFill>
                <a:latin typeface="Raleway"/>
                <a:ea typeface="Raleway"/>
                <a:cs typeface="Raleway"/>
                <a:sym typeface="Raleway"/>
              </a:rPr>
              <a:t>Wessex In The Community</a:t>
            </a:r>
            <a:endParaRPr sz="1300" dirty="0">
              <a:solidFill>
                <a:srgbClr val="FFFFFF"/>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3" name="Picture 2">
            <a:extLst>
              <a:ext uri="{FF2B5EF4-FFF2-40B4-BE49-F238E27FC236}">
                <a16:creationId xmlns:a16="http://schemas.microsoft.com/office/drawing/2014/main" id="{30EF0F53-3329-4744-844D-F2325B71B73F}"/>
              </a:ext>
            </a:extLst>
          </p:cNvPr>
          <p:cNvPicPr>
            <a:picLocks noChangeAspect="1"/>
          </p:cNvPicPr>
          <p:nvPr/>
        </p:nvPicPr>
        <p:blipFill>
          <a:blip r:embed="rId3"/>
          <a:srcRect t="11669" b="11669"/>
          <a:stretch/>
        </p:blipFill>
        <p:spPr>
          <a:xfrm>
            <a:off x="0" y="474650"/>
            <a:ext cx="9144000" cy="4668850"/>
          </a:xfrm>
          <a:prstGeom prst="rect">
            <a:avLst/>
          </a:prstGeom>
        </p:spPr>
      </p:pic>
      <p:sp>
        <p:nvSpPr>
          <p:cNvPr id="4" name="Rectangle 3">
            <a:extLst>
              <a:ext uri="{FF2B5EF4-FFF2-40B4-BE49-F238E27FC236}">
                <a16:creationId xmlns:a16="http://schemas.microsoft.com/office/drawing/2014/main" id="{70424B33-A0C9-4E4A-8C4E-0E573D07BB56}"/>
              </a:ext>
            </a:extLst>
          </p:cNvPr>
          <p:cNvSpPr/>
          <p:nvPr/>
        </p:nvSpPr>
        <p:spPr>
          <a:xfrm>
            <a:off x="0" y="474650"/>
            <a:ext cx="9144000" cy="4668850"/>
          </a:xfrm>
          <a:prstGeom prst="rect">
            <a:avLst/>
          </a:prstGeom>
          <a:solidFill>
            <a:schemeClr val="accent5">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Google Shape;224;p23"/>
          <p:cNvSpPr txBox="1">
            <a:spLocks noGrp="1"/>
          </p:cNvSpPr>
          <p:nvPr>
            <p:ph type="title"/>
          </p:nvPr>
        </p:nvSpPr>
        <p:spPr>
          <a:xfrm>
            <a:off x="666629" y="1290474"/>
            <a:ext cx="5663051" cy="247888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dirty="0"/>
              <a:t>Sustainable Washroom/paper Innovations</a:t>
            </a:r>
            <a:endParaRPr dirty="0"/>
          </a:p>
        </p:txBody>
      </p:sp>
    </p:spTree>
    <p:extLst>
      <p:ext uri="{BB962C8B-B14F-4D97-AF65-F5344CB8AC3E}">
        <p14:creationId xmlns:p14="http://schemas.microsoft.com/office/powerpoint/2010/main" val="143375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815668" y="1208014"/>
            <a:ext cx="4412465" cy="1034400"/>
          </a:xfrm>
          <a:prstGeom prst="rect">
            <a:avLst/>
          </a:prstGeom>
        </p:spPr>
        <p:txBody>
          <a:bodyPr spcFirstLastPara="1" wrap="square" lIns="91425" tIns="91425" rIns="91425" bIns="91425" anchor="t" anchorCtr="0">
            <a:noAutofit/>
          </a:bodyPr>
          <a:lstStyle/>
          <a:p>
            <a:r>
              <a:rPr lang="en-GB" dirty="0"/>
              <a:t>KATRIN Paper Products</a:t>
            </a:r>
            <a:endParaRPr/>
          </a:p>
          <a:p>
            <a:pPr marL="0" lvl="0" indent="0" algn="l" rtl="0">
              <a:spcBef>
                <a:spcPts val="0"/>
              </a:spcBef>
              <a:spcAft>
                <a:spcPts val="0"/>
              </a:spcAft>
              <a:buNone/>
            </a:pPr>
            <a:r>
              <a:rPr lang="en-GB" b="0" dirty="0"/>
              <a:t>01</a:t>
            </a:r>
            <a:endParaRPr b="0" dirty="0"/>
          </a:p>
        </p:txBody>
      </p:sp>
      <p:sp>
        <p:nvSpPr>
          <p:cNvPr id="230" name="Google Shape;230;p24"/>
          <p:cNvSpPr txBox="1">
            <a:spLocks noGrp="1"/>
          </p:cNvSpPr>
          <p:nvPr>
            <p:ph type="body" idx="1"/>
          </p:nvPr>
        </p:nvSpPr>
        <p:spPr>
          <a:xfrm>
            <a:off x="815670" y="2120018"/>
            <a:ext cx="4908055" cy="2717228"/>
          </a:xfrm>
          <a:prstGeom prst="rect">
            <a:avLst/>
          </a:prstGeom>
        </p:spPr>
        <p:txBody>
          <a:bodyPr spcFirstLastPara="1" wrap="square" lIns="91425" tIns="91425" rIns="91425" bIns="91425" anchor="t" anchorCtr="0">
            <a:noAutofit/>
          </a:bodyPr>
          <a:lstStyle/>
          <a:p>
            <a:pPr marL="0" lvl="0" indent="0">
              <a:buNone/>
            </a:pPr>
            <a:r>
              <a:rPr lang="en-GB" sz="1100" dirty="0"/>
              <a:t>Katrin’s unique “forest to end-user” value chain guarantees that their products are made sustainable and reliable way. Katrin products are also produced with a focus of lower product consumption and circular economy. In addition Katrin tissue paper products carry the Nordic Swan or the EU eco-label.</a:t>
            </a:r>
          </a:p>
          <a:p>
            <a:pPr marL="0" lvl="0" indent="0">
              <a:buNone/>
            </a:pPr>
            <a:endParaRPr lang="en-GB" sz="1100" dirty="0"/>
          </a:p>
          <a:p>
            <a:pPr marL="171450" indent="-171450"/>
            <a:r>
              <a:rPr lang="en-GB" sz="1100" dirty="0"/>
              <a:t>Carries the EU Eco Label,  Nordic Swan, FSC and PEFC Certifications</a:t>
            </a:r>
          </a:p>
          <a:p>
            <a:pPr marL="171450" indent="-171450"/>
            <a:r>
              <a:rPr lang="en-GB" sz="1100" dirty="0"/>
              <a:t>Paper towels are mostly recycled</a:t>
            </a:r>
          </a:p>
          <a:p>
            <a:pPr marL="171450" indent="-171450"/>
            <a:r>
              <a:rPr lang="en-GB" sz="1100" dirty="0"/>
              <a:t> long expertise and substantial customer insights guarantee</a:t>
            </a:r>
          </a:p>
          <a:p>
            <a:pPr marL="171450" indent="-171450"/>
            <a:endParaRPr lang="en-GB" sz="1100" dirty="0"/>
          </a:p>
        </p:txBody>
      </p:sp>
      <p:pic>
        <p:nvPicPr>
          <p:cNvPr id="235" name="Google Shape;235;p24"/>
          <p:cNvPicPr preferRelativeResize="0"/>
          <p:nvPr/>
        </p:nvPicPr>
        <p:blipFill>
          <a:blip r:embed="rId3"/>
          <a:srcRect l="21821" r="21821"/>
          <a:stretch/>
        </p:blipFill>
        <p:spPr>
          <a:xfrm>
            <a:off x="6192000" y="957830"/>
            <a:ext cx="2952000" cy="3492000"/>
          </a:xfrm>
          <a:prstGeom prst="rect">
            <a:avLst/>
          </a:prstGeom>
          <a:noFill/>
          <a:ln>
            <a:noFill/>
          </a:ln>
          <a:effectLst>
            <a:outerShdw blurRad="50800" dist="38100" dir="8100000" algn="tr" rotWithShape="0">
              <a:prstClr val="black">
                <a:alpha val="40000"/>
              </a:prstClr>
            </a:outerShdw>
            <a:softEdge rad="0"/>
          </a:effectLst>
        </p:spPr>
      </p:pic>
      <p:pic>
        <p:nvPicPr>
          <p:cNvPr id="5" name="Picture 4" descr="A picture containing text, clipart&#10;&#10;Description automatically generated">
            <a:extLst>
              <a:ext uri="{FF2B5EF4-FFF2-40B4-BE49-F238E27FC236}">
                <a16:creationId xmlns:a16="http://schemas.microsoft.com/office/drawing/2014/main" id="{3DE738F5-34A5-A846-87FC-B375917004A6}"/>
              </a:ext>
            </a:extLst>
          </p:cNvPr>
          <p:cNvPicPr>
            <a:picLocks noChangeAspect="1"/>
          </p:cNvPicPr>
          <p:nvPr/>
        </p:nvPicPr>
        <p:blipFill>
          <a:blip r:embed="rId4"/>
          <a:stretch>
            <a:fillRect/>
          </a:stretch>
        </p:blipFill>
        <p:spPr>
          <a:xfrm>
            <a:off x="7921311" y="4698042"/>
            <a:ext cx="1222689" cy="445458"/>
          </a:xfrm>
          <a:prstGeom prst="rect">
            <a:avLst/>
          </a:prstGeom>
        </p:spPr>
      </p:pic>
    </p:spTree>
    <p:extLst>
      <p:ext uri="{BB962C8B-B14F-4D97-AF65-F5344CB8AC3E}">
        <p14:creationId xmlns:p14="http://schemas.microsoft.com/office/powerpoint/2010/main" val="107861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755156" y="1127332"/>
            <a:ext cx="4412465" cy="1034400"/>
          </a:xfrm>
          <a:prstGeom prst="rect">
            <a:avLst/>
          </a:prstGeom>
        </p:spPr>
        <p:txBody>
          <a:bodyPr spcFirstLastPara="1" wrap="square" lIns="91425" tIns="91425" rIns="91425" bIns="91425" anchor="t" anchorCtr="0">
            <a:noAutofit/>
          </a:bodyPr>
          <a:lstStyle/>
          <a:p>
            <a:r>
              <a:rPr lang="en-GB" dirty="0"/>
              <a:t>KATRIN Dispensers</a:t>
            </a:r>
            <a:endParaRPr dirty="0" err="1"/>
          </a:p>
          <a:p>
            <a:pPr marL="0" lvl="0" indent="0" algn="l" rtl="0">
              <a:spcBef>
                <a:spcPts val="0"/>
              </a:spcBef>
              <a:spcAft>
                <a:spcPts val="0"/>
              </a:spcAft>
              <a:buNone/>
            </a:pPr>
            <a:r>
              <a:rPr lang="en-GB" b="0" dirty="0"/>
              <a:t>02</a:t>
            </a:r>
            <a:endParaRPr b="0" dirty="0"/>
          </a:p>
        </p:txBody>
      </p:sp>
      <p:sp>
        <p:nvSpPr>
          <p:cNvPr id="230" name="Google Shape;230;p24"/>
          <p:cNvSpPr txBox="1">
            <a:spLocks noGrp="1"/>
          </p:cNvSpPr>
          <p:nvPr>
            <p:ph type="body" idx="1"/>
          </p:nvPr>
        </p:nvSpPr>
        <p:spPr>
          <a:xfrm>
            <a:off x="681199" y="1945206"/>
            <a:ext cx="4908055" cy="2717228"/>
          </a:xfrm>
          <a:prstGeom prst="rect">
            <a:avLst/>
          </a:prstGeom>
        </p:spPr>
        <p:txBody>
          <a:bodyPr spcFirstLastPara="1" wrap="square" lIns="91425" tIns="91425" rIns="91425" bIns="91425" anchor="t" anchorCtr="0">
            <a:noAutofit/>
          </a:bodyPr>
          <a:lstStyle/>
          <a:p>
            <a:pPr>
              <a:lnSpc>
                <a:spcPct val="114999"/>
              </a:lnSpc>
              <a:buNone/>
            </a:pPr>
            <a:r>
              <a:rPr lang="en-GB" sz="1100" dirty="0"/>
              <a:t>Katrin strives to minimise the environmental impacts of their operations</a:t>
            </a:r>
            <a:endParaRPr lang="en-US" dirty="0"/>
          </a:p>
          <a:p>
            <a:pPr>
              <a:lnSpc>
                <a:spcPct val="114999"/>
              </a:lnSpc>
              <a:buNone/>
            </a:pPr>
            <a:r>
              <a:rPr lang="en-GB" sz="1100" dirty="0"/>
              <a:t>and products throughout their life cycle, from sourcing of raw materials to</a:t>
            </a:r>
            <a:endParaRPr lang="en-GB" dirty="0"/>
          </a:p>
          <a:p>
            <a:pPr>
              <a:lnSpc>
                <a:spcPct val="114999"/>
              </a:lnSpc>
              <a:buNone/>
            </a:pPr>
            <a:r>
              <a:rPr lang="en-GB" sz="1100" dirty="0"/>
              <a:t>production and consumption right through to their disposal. They do this </a:t>
            </a:r>
            <a:endParaRPr lang="en-GB" dirty="0"/>
          </a:p>
          <a:p>
            <a:pPr>
              <a:lnSpc>
                <a:spcPct val="114999"/>
              </a:lnSpc>
              <a:buNone/>
            </a:pPr>
            <a:r>
              <a:rPr lang="en-GB" sz="1100" dirty="0"/>
              <a:t>in co-operation with our suppliers, customers, business partners and</a:t>
            </a:r>
            <a:endParaRPr lang="en-GB" dirty="0"/>
          </a:p>
          <a:p>
            <a:pPr>
              <a:lnSpc>
                <a:spcPct val="114999"/>
              </a:lnSpc>
              <a:buNone/>
            </a:pPr>
            <a:r>
              <a:rPr lang="en-GB" sz="1100" dirty="0"/>
              <a:t>Consumers.</a:t>
            </a:r>
            <a:endParaRPr lang="en-GB" dirty="0"/>
          </a:p>
          <a:p>
            <a:pPr>
              <a:lnSpc>
                <a:spcPct val="114999"/>
              </a:lnSpc>
              <a:buNone/>
            </a:pPr>
            <a:endParaRPr lang="en-GB" sz="1100" dirty="0"/>
          </a:p>
          <a:p>
            <a:pPr>
              <a:lnSpc>
                <a:spcPct val="114999"/>
              </a:lnSpc>
              <a:buNone/>
            </a:pPr>
            <a:r>
              <a:rPr lang="en-GB" sz="1100" dirty="0"/>
              <a:t>Katrin products carry FSC, PEFC, EU ECO, and Nordic Eco certifications. </a:t>
            </a:r>
          </a:p>
          <a:p>
            <a:pPr marL="0" indent="0">
              <a:buNone/>
            </a:pPr>
            <a:endParaRPr lang="en-GB" sz="1100" dirty="0"/>
          </a:p>
          <a:p>
            <a:pPr>
              <a:lnSpc>
                <a:spcPct val="114999"/>
              </a:lnSpc>
            </a:pPr>
            <a:r>
              <a:rPr lang="en-GB" sz="1100" dirty="0"/>
              <a:t>The plastic parts of our dispensers are completely recyclable.</a:t>
            </a:r>
          </a:p>
          <a:p>
            <a:pPr>
              <a:lnSpc>
                <a:spcPct val="114999"/>
              </a:lnSpc>
            </a:pPr>
            <a:r>
              <a:rPr lang="en-GB" sz="1100" dirty="0"/>
              <a:t>All black parts are made from recycled plastic</a:t>
            </a:r>
          </a:p>
          <a:p>
            <a:pPr>
              <a:lnSpc>
                <a:spcPct val="114999"/>
              </a:lnSpc>
            </a:pPr>
            <a:r>
              <a:rPr lang="en-GB" sz="1100" dirty="0"/>
              <a:t>The material of plugs in Katrin System towel rolls will be also changed into recycled material</a:t>
            </a:r>
          </a:p>
          <a:p>
            <a:pPr>
              <a:lnSpc>
                <a:spcPct val="114999"/>
              </a:lnSpc>
            </a:pPr>
            <a:r>
              <a:rPr lang="en-GB" sz="1100" dirty="0"/>
              <a:t>All Katrin dispensers are made of plastic to ensure they are robust and long-lasting yet recyclable</a:t>
            </a:r>
          </a:p>
          <a:p>
            <a:pPr marL="0" indent="0">
              <a:lnSpc>
                <a:spcPct val="114999"/>
              </a:lnSpc>
              <a:buNone/>
            </a:pPr>
            <a:endParaRPr lang="en-GB" sz="1100" dirty="0"/>
          </a:p>
          <a:p>
            <a:pPr marL="171450" indent="-171450"/>
            <a:endParaRPr lang="en-GB" sz="1100" dirty="0"/>
          </a:p>
        </p:txBody>
      </p:sp>
      <p:pic>
        <p:nvPicPr>
          <p:cNvPr id="235" name="Google Shape;235;p24" descr="A picture containing person, kitchen appliance&#10;&#10;Description automatically generated"/>
          <p:cNvPicPr preferRelativeResize="0"/>
          <p:nvPr/>
        </p:nvPicPr>
        <p:blipFill>
          <a:blip r:embed="rId3"/>
          <a:srcRect t="2683" b="2683"/>
          <a:stretch/>
        </p:blipFill>
        <p:spPr>
          <a:xfrm>
            <a:off x="6192000" y="957830"/>
            <a:ext cx="2952000" cy="3492000"/>
          </a:xfrm>
          <a:prstGeom prst="rect">
            <a:avLst/>
          </a:prstGeom>
          <a:noFill/>
          <a:ln>
            <a:noFill/>
          </a:ln>
          <a:effectLst>
            <a:outerShdw blurRad="50800" dist="38100" dir="8100000" algn="tr" rotWithShape="0">
              <a:prstClr val="black">
                <a:alpha val="40000"/>
              </a:prstClr>
            </a:outerShdw>
            <a:softEdge rad="0"/>
          </a:effectLst>
        </p:spPr>
      </p:pic>
      <p:pic>
        <p:nvPicPr>
          <p:cNvPr id="5" name="Picture 4" descr="A picture containing text, clipart&#10;&#10;Description automatically generated">
            <a:extLst>
              <a:ext uri="{FF2B5EF4-FFF2-40B4-BE49-F238E27FC236}">
                <a16:creationId xmlns:a16="http://schemas.microsoft.com/office/drawing/2014/main" id="{3DE738F5-34A5-A846-87FC-B375917004A6}"/>
              </a:ext>
            </a:extLst>
          </p:cNvPr>
          <p:cNvPicPr>
            <a:picLocks noChangeAspect="1"/>
          </p:cNvPicPr>
          <p:nvPr/>
        </p:nvPicPr>
        <p:blipFill>
          <a:blip r:embed="rId4"/>
          <a:stretch>
            <a:fillRect/>
          </a:stretch>
        </p:blipFill>
        <p:spPr>
          <a:xfrm>
            <a:off x="7921311" y="4698042"/>
            <a:ext cx="1222689" cy="445458"/>
          </a:xfrm>
          <a:prstGeom prst="rect">
            <a:avLst/>
          </a:prstGeom>
        </p:spPr>
      </p:pic>
    </p:spTree>
    <p:extLst>
      <p:ext uri="{BB962C8B-B14F-4D97-AF65-F5344CB8AC3E}">
        <p14:creationId xmlns:p14="http://schemas.microsoft.com/office/powerpoint/2010/main" val="1782183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815668" y="1208014"/>
            <a:ext cx="5595292"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Cheeky Panda Paper Products</a:t>
            </a:r>
            <a:endParaRPr dirty="0"/>
          </a:p>
          <a:p>
            <a:pPr marL="0" lvl="0" indent="0" algn="l" rtl="0">
              <a:spcBef>
                <a:spcPts val="0"/>
              </a:spcBef>
              <a:spcAft>
                <a:spcPts val="0"/>
              </a:spcAft>
              <a:buNone/>
            </a:pPr>
            <a:r>
              <a:rPr lang="en-GB" b="0" dirty="0"/>
              <a:t>03</a:t>
            </a:r>
            <a:endParaRPr b="0" dirty="0"/>
          </a:p>
        </p:txBody>
      </p:sp>
      <p:sp>
        <p:nvSpPr>
          <p:cNvPr id="230" name="Google Shape;230;p24"/>
          <p:cNvSpPr txBox="1">
            <a:spLocks noGrp="1"/>
          </p:cNvSpPr>
          <p:nvPr>
            <p:ph type="body" idx="1"/>
          </p:nvPr>
        </p:nvSpPr>
        <p:spPr>
          <a:xfrm>
            <a:off x="815670" y="2120018"/>
            <a:ext cx="4908055" cy="2717228"/>
          </a:xfrm>
          <a:prstGeom prst="rect">
            <a:avLst/>
          </a:prstGeom>
        </p:spPr>
        <p:txBody>
          <a:bodyPr spcFirstLastPara="1" wrap="square" lIns="91425" tIns="91425" rIns="91425" bIns="91425" anchor="t" anchorCtr="0">
            <a:noAutofit/>
          </a:bodyPr>
          <a:lstStyle/>
          <a:p>
            <a:pPr marL="0" lvl="0" indent="0">
              <a:buNone/>
            </a:pPr>
            <a:r>
              <a:rPr lang="en-GB" sz="1100" dirty="0"/>
              <a:t>Cheeky Panda is a B-certified company that's products  are made from the fastest growing plant in the world - Bamboo! Renewable, sustainable and generates 65% less carbon emissions than conventional tree-based tissue. </a:t>
            </a:r>
          </a:p>
          <a:p>
            <a:pPr marL="0" lvl="0" indent="0">
              <a:buNone/>
            </a:pPr>
            <a:endParaRPr lang="en-GB" sz="1100" dirty="0"/>
          </a:p>
          <a:p>
            <a:pPr marL="171450" indent="-171450"/>
            <a:r>
              <a:rPr lang="en-GB" sz="1100" dirty="0"/>
              <a:t>Plastic free company</a:t>
            </a:r>
          </a:p>
          <a:p>
            <a:pPr marL="171450" indent="-171450"/>
            <a:r>
              <a:rPr lang="en-GB" sz="1100" dirty="0"/>
              <a:t>Reducing deforestation</a:t>
            </a:r>
          </a:p>
          <a:p>
            <a:pPr marL="171450" indent="-171450"/>
            <a:r>
              <a:rPr lang="en-GB" sz="1100" dirty="0"/>
              <a:t>Bamboo grows 30x faster, absorbs 35% more carbon and produces 30% more oxygen than trees</a:t>
            </a:r>
          </a:p>
          <a:p>
            <a:pPr marL="171450" indent="-171450"/>
            <a:r>
              <a:rPr lang="en-GB" sz="1100" dirty="0"/>
              <a:t>Carbon emitted by their production and shipment process is offset by donations to the World Land Trust, which helps maintain the rainforest</a:t>
            </a:r>
          </a:p>
        </p:txBody>
      </p:sp>
      <p:pic>
        <p:nvPicPr>
          <p:cNvPr id="235" name="Google Shape;235;p24"/>
          <p:cNvPicPr preferRelativeResize="0"/>
          <p:nvPr/>
        </p:nvPicPr>
        <p:blipFill>
          <a:blip r:embed="rId3"/>
          <a:srcRect l="7732" r="7732"/>
          <a:stretch/>
        </p:blipFill>
        <p:spPr>
          <a:xfrm>
            <a:off x="6192000" y="957830"/>
            <a:ext cx="2952000" cy="3492000"/>
          </a:xfrm>
          <a:prstGeom prst="rect">
            <a:avLst/>
          </a:prstGeom>
          <a:noFill/>
          <a:ln>
            <a:noFill/>
          </a:ln>
          <a:effectLst>
            <a:outerShdw blurRad="50800" dist="38100" dir="8100000" algn="tr" rotWithShape="0">
              <a:prstClr val="black">
                <a:alpha val="40000"/>
              </a:prstClr>
            </a:outerShdw>
            <a:softEdge rad="0"/>
          </a:effectLst>
        </p:spPr>
      </p:pic>
      <p:pic>
        <p:nvPicPr>
          <p:cNvPr id="5" name="Picture 4" descr="A picture containing text, clipart&#10;&#10;Description automatically generated">
            <a:extLst>
              <a:ext uri="{FF2B5EF4-FFF2-40B4-BE49-F238E27FC236}">
                <a16:creationId xmlns:a16="http://schemas.microsoft.com/office/drawing/2014/main" id="{3DE738F5-34A5-A846-87FC-B375917004A6}"/>
              </a:ext>
            </a:extLst>
          </p:cNvPr>
          <p:cNvPicPr>
            <a:picLocks noChangeAspect="1"/>
          </p:cNvPicPr>
          <p:nvPr/>
        </p:nvPicPr>
        <p:blipFill>
          <a:blip r:embed="rId4"/>
          <a:stretch>
            <a:fillRect/>
          </a:stretch>
        </p:blipFill>
        <p:spPr>
          <a:xfrm>
            <a:off x="7921311" y="4698042"/>
            <a:ext cx="1222689" cy="445458"/>
          </a:xfrm>
          <a:prstGeom prst="rect">
            <a:avLst/>
          </a:prstGeom>
        </p:spPr>
      </p:pic>
    </p:spTree>
    <p:extLst>
      <p:ext uri="{BB962C8B-B14F-4D97-AF65-F5344CB8AC3E}">
        <p14:creationId xmlns:p14="http://schemas.microsoft.com/office/powerpoint/2010/main" val="487525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3" name="Picture 2">
            <a:extLst>
              <a:ext uri="{FF2B5EF4-FFF2-40B4-BE49-F238E27FC236}">
                <a16:creationId xmlns:a16="http://schemas.microsoft.com/office/drawing/2014/main" id="{30EF0F53-3329-4744-844D-F2325B71B73F}"/>
              </a:ext>
            </a:extLst>
          </p:cNvPr>
          <p:cNvPicPr>
            <a:picLocks noChangeAspect="1"/>
          </p:cNvPicPr>
          <p:nvPr/>
        </p:nvPicPr>
        <p:blipFill>
          <a:blip r:embed="rId3"/>
          <a:srcRect t="11706" b="11706"/>
          <a:stretch/>
        </p:blipFill>
        <p:spPr>
          <a:xfrm>
            <a:off x="0" y="474650"/>
            <a:ext cx="9144000" cy="4668850"/>
          </a:xfrm>
          <a:prstGeom prst="rect">
            <a:avLst/>
          </a:prstGeom>
        </p:spPr>
      </p:pic>
      <p:sp>
        <p:nvSpPr>
          <p:cNvPr id="4" name="Rectangle 3">
            <a:extLst>
              <a:ext uri="{FF2B5EF4-FFF2-40B4-BE49-F238E27FC236}">
                <a16:creationId xmlns:a16="http://schemas.microsoft.com/office/drawing/2014/main" id="{70424B33-A0C9-4E4A-8C4E-0E573D07BB56}"/>
              </a:ext>
            </a:extLst>
          </p:cNvPr>
          <p:cNvSpPr/>
          <p:nvPr/>
        </p:nvSpPr>
        <p:spPr>
          <a:xfrm>
            <a:off x="0" y="474650"/>
            <a:ext cx="9144000" cy="4668850"/>
          </a:xfrm>
          <a:prstGeom prst="rect">
            <a:avLst/>
          </a:prstGeom>
          <a:solidFill>
            <a:schemeClr val="accent3">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Google Shape;224;p23"/>
          <p:cNvSpPr txBox="1">
            <a:spLocks noGrp="1"/>
          </p:cNvSpPr>
          <p:nvPr>
            <p:ph type="title"/>
          </p:nvPr>
        </p:nvSpPr>
        <p:spPr>
          <a:xfrm>
            <a:off x="666629" y="1290474"/>
            <a:ext cx="5663051" cy="247888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dirty="0"/>
              <a:t>Wessex In the </a:t>
            </a:r>
            <a:br>
              <a:rPr lang="en-GB" dirty="0"/>
            </a:br>
            <a:r>
              <a:rPr lang="en-GB" dirty="0"/>
              <a:t>Community</a:t>
            </a:r>
            <a:endParaRPr dirty="0"/>
          </a:p>
        </p:txBody>
      </p:sp>
    </p:spTree>
    <p:extLst>
      <p:ext uri="{BB962C8B-B14F-4D97-AF65-F5344CB8AC3E}">
        <p14:creationId xmlns:p14="http://schemas.microsoft.com/office/powerpoint/2010/main" val="2714234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3DE738F5-34A5-A846-87FC-B375917004A6}"/>
              </a:ext>
            </a:extLst>
          </p:cNvPr>
          <p:cNvPicPr>
            <a:picLocks noChangeAspect="1"/>
          </p:cNvPicPr>
          <p:nvPr/>
        </p:nvPicPr>
        <p:blipFill>
          <a:blip r:embed="rId3"/>
          <a:stretch>
            <a:fillRect/>
          </a:stretch>
        </p:blipFill>
        <p:spPr>
          <a:xfrm>
            <a:off x="7921311" y="4698042"/>
            <a:ext cx="1222689" cy="445458"/>
          </a:xfrm>
          <a:prstGeom prst="rect">
            <a:avLst/>
          </a:prstGeom>
        </p:spPr>
      </p:pic>
      <p:pic>
        <p:nvPicPr>
          <p:cNvPr id="8" name="Picture 7">
            <a:extLst>
              <a:ext uri="{FF2B5EF4-FFF2-40B4-BE49-F238E27FC236}">
                <a16:creationId xmlns:a16="http://schemas.microsoft.com/office/drawing/2014/main" id="{DB6F26B8-09F6-9840-ACE3-10FA15AE636E}"/>
              </a:ext>
            </a:extLst>
          </p:cNvPr>
          <p:cNvPicPr>
            <a:picLocks noChangeAspect="1"/>
          </p:cNvPicPr>
          <p:nvPr/>
        </p:nvPicPr>
        <p:blipFill>
          <a:blip r:embed="rId4"/>
          <a:stretch>
            <a:fillRect/>
          </a:stretch>
        </p:blipFill>
        <p:spPr>
          <a:xfrm>
            <a:off x="5967650" y="633141"/>
            <a:ext cx="2532114" cy="2532114"/>
          </a:xfrm>
          <a:prstGeom prst="rect">
            <a:avLst/>
          </a:prstGeom>
        </p:spPr>
      </p:pic>
      <p:sp>
        <p:nvSpPr>
          <p:cNvPr id="9" name="TextBox 8">
            <a:extLst>
              <a:ext uri="{FF2B5EF4-FFF2-40B4-BE49-F238E27FC236}">
                <a16:creationId xmlns:a16="http://schemas.microsoft.com/office/drawing/2014/main" id="{8E8B12E8-403E-FF45-9391-885978F843C6}"/>
              </a:ext>
            </a:extLst>
          </p:cNvPr>
          <p:cNvSpPr txBox="1"/>
          <p:nvPr/>
        </p:nvSpPr>
        <p:spPr>
          <a:xfrm>
            <a:off x="6000541" y="3346873"/>
            <a:ext cx="2758830" cy="769441"/>
          </a:xfrm>
          <a:prstGeom prst="rect">
            <a:avLst/>
          </a:prstGeom>
          <a:noFill/>
        </p:spPr>
        <p:txBody>
          <a:bodyPr wrap="square" rtlCol="0">
            <a:spAutoFit/>
          </a:bodyPr>
          <a:lstStyle/>
          <a:p>
            <a:r>
              <a:rPr lang="en-US" sz="1100" dirty="0">
                <a:solidFill>
                  <a:schemeClr val="bg2">
                    <a:lumMod val="90000"/>
                    <a:lumOff val="10000"/>
                  </a:schemeClr>
                </a:solidFill>
                <a:latin typeface="Lato" panose="020F0502020204030203" pitchFamily="34" charset="77"/>
                <a:ea typeface="Roboto" panose="02000000000000000000" pitchFamily="2" charset="0"/>
              </a:rPr>
              <a:t>We supported Cheeky Panda with their educational project to educate students on Eco, sustainability, and environmental practices</a:t>
            </a:r>
          </a:p>
        </p:txBody>
      </p:sp>
      <p:pic>
        <p:nvPicPr>
          <p:cNvPr id="13" name="Picture 12">
            <a:extLst>
              <a:ext uri="{FF2B5EF4-FFF2-40B4-BE49-F238E27FC236}">
                <a16:creationId xmlns:a16="http://schemas.microsoft.com/office/drawing/2014/main" id="{BAD057FB-77E2-7848-9CED-CFFD44D41235}"/>
              </a:ext>
            </a:extLst>
          </p:cNvPr>
          <p:cNvPicPr>
            <a:picLocks noChangeAspect="1"/>
          </p:cNvPicPr>
          <p:nvPr/>
        </p:nvPicPr>
        <p:blipFill>
          <a:blip r:embed="rId5"/>
          <a:stretch>
            <a:fillRect/>
          </a:stretch>
        </p:blipFill>
        <p:spPr>
          <a:xfrm>
            <a:off x="436995" y="1040834"/>
            <a:ext cx="2222500" cy="850900"/>
          </a:xfrm>
          <a:prstGeom prst="rect">
            <a:avLst/>
          </a:prstGeom>
        </p:spPr>
      </p:pic>
      <p:sp>
        <p:nvSpPr>
          <p:cNvPr id="17" name="TextBox 16">
            <a:extLst>
              <a:ext uri="{FF2B5EF4-FFF2-40B4-BE49-F238E27FC236}">
                <a16:creationId xmlns:a16="http://schemas.microsoft.com/office/drawing/2014/main" id="{E2CEBD36-4D13-ED45-8638-A71484F98D2E}"/>
              </a:ext>
            </a:extLst>
          </p:cNvPr>
          <p:cNvSpPr txBox="1"/>
          <p:nvPr/>
        </p:nvSpPr>
        <p:spPr>
          <a:xfrm>
            <a:off x="571789" y="1994709"/>
            <a:ext cx="2304176" cy="769441"/>
          </a:xfrm>
          <a:prstGeom prst="rect">
            <a:avLst/>
          </a:prstGeom>
          <a:noFill/>
        </p:spPr>
        <p:txBody>
          <a:bodyPr wrap="square" rtlCol="0">
            <a:spAutoFit/>
          </a:bodyPr>
          <a:lstStyle/>
          <a:p>
            <a:r>
              <a:rPr lang="en-US" sz="1100" dirty="0">
                <a:solidFill>
                  <a:schemeClr val="bg2">
                    <a:lumMod val="90000"/>
                    <a:lumOff val="10000"/>
                  </a:schemeClr>
                </a:solidFill>
                <a:latin typeface="Lato" panose="020F0502020204030203" pitchFamily="34" charset="77"/>
                <a:ea typeface="Roboto" panose="02000000000000000000" pitchFamily="2" charset="0"/>
              </a:rPr>
              <a:t>We are teaming up with </a:t>
            </a:r>
            <a:r>
              <a:rPr lang="en-US" sz="1100" dirty="0" err="1">
                <a:solidFill>
                  <a:schemeClr val="bg2">
                    <a:lumMod val="90000"/>
                    <a:lumOff val="10000"/>
                  </a:schemeClr>
                </a:solidFill>
                <a:latin typeface="Lato" panose="020F0502020204030203" pitchFamily="34" charset="77"/>
                <a:ea typeface="Roboto" panose="02000000000000000000" pitchFamily="2" charset="0"/>
              </a:rPr>
              <a:t>FareShare</a:t>
            </a:r>
            <a:r>
              <a:rPr lang="en-US" sz="1100" dirty="0">
                <a:solidFill>
                  <a:schemeClr val="bg2">
                    <a:lumMod val="90000"/>
                    <a:lumOff val="10000"/>
                  </a:schemeClr>
                </a:solidFill>
                <a:latin typeface="Lato" panose="020F0502020204030203" pitchFamily="34" charset="77"/>
                <a:ea typeface="Roboto" panose="02000000000000000000" pitchFamily="2" charset="0"/>
              </a:rPr>
              <a:t> to fight hunger in the UK and help over 10,000 charities prevent </a:t>
            </a:r>
            <a:r>
              <a:rPr lang="en-GB" sz="1100" dirty="0">
                <a:solidFill>
                  <a:schemeClr val="bg2">
                    <a:lumMod val="90000"/>
                    <a:lumOff val="10000"/>
                  </a:schemeClr>
                </a:solidFill>
                <a:latin typeface="Lato" panose="020F0502020204030203" pitchFamily="34" charset="77"/>
                <a:ea typeface="Roboto" panose="02000000000000000000" pitchFamily="2" charset="0"/>
              </a:rPr>
              <a:t>malnourishment</a:t>
            </a:r>
            <a:r>
              <a:rPr lang="en-US" sz="1100" dirty="0">
                <a:solidFill>
                  <a:schemeClr val="bg2">
                    <a:lumMod val="90000"/>
                    <a:lumOff val="10000"/>
                  </a:schemeClr>
                </a:solidFill>
                <a:latin typeface="Lato" panose="020F0502020204030203" pitchFamily="34" charset="77"/>
                <a:ea typeface="Roboto" panose="02000000000000000000" pitchFamily="2" charset="0"/>
              </a:rPr>
              <a:t>.</a:t>
            </a:r>
          </a:p>
        </p:txBody>
      </p:sp>
      <p:pic>
        <p:nvPicPr>
          <p:cNvPr id="15" name="Picture 14">
            <a:extLst>
              <a:ext uri="{FF2B5EF4-FFF2-40B4-BE49-F238E27FC236}">
                <a16:creationId xmlns:a16="http://schemas.microsoft.com/office/drawing/2014/main" id="{62109BBB-ADCD-CA4B-A539-A34B0A692830}"/>
              </a:ext>
            </a:extLst>
          </p:cNvPr>
          <p:cNvPicPr>
            <a:picLocks noChangeAspect="1"/>
          </p:cNvPicPr>
          <p:nvPr/>
        </p:nvPicPr>
        <p:blipFill>
          <a:blip r:embed="rId6"/>
          <a:stretch>
            <a:fillRect/>
          </a:stretch>
        </p:blipFill>
        <p:spPr>
          <a:xfrm>
            <a:off x="3753135" y="760029"/>
            <a:ext cx="1183220" cy="1183220"/>
          </a:xfrm>
          <a:prstGeom prst="rect">
            <a:avLst/>
          </a:prstGeom>
        </p:spPr>
      </p:pic>
      <p:sp>
        <p:nvSpPr>
          <p:cNvPr id="20" name="TextBox 19">
            <a:extLst>
              <a:ext uri="{FF2B5EF4-FFF2-40B4-BE49-F238E27FC236}">
                <a16:creationId xmlns:a16="http://schemas.microsoft.com/office/drawing/2014/main" id="{EE73D411-50E2-2C40-931F-643D53F48B33}"/>
              </a:ext>
            </a:extLst>
          </p:cNvPr>
          <p:cNvSpPr txBox="1"/>
          <p:nvPr/>
        </p:nvSpPr>
        <p:spPr>
          <a:xfrm>
            <a:off x="3486618" y="1994709"/>
            <a:ext cx="1914258" cy="938719"/>
          </a:xfrm>
          <a:prstGeom prst="rect">
            <a:avLst/>
          </a:prstGeom>
          <a:noFill/>
        </p:spPr>
        <p:txBody>
          <a:bodyPr wrap="square" rtlCol="0">
            <a:spAutoFit/>
          </a:bodyPr>
          <a:lstStyle/>
          <a:p>
            <a:r>
              <a:rPr lang="en-GB" sz="1100" dirty="0">
                <a:solidFill>
                  <a:schemeClr val="bg2">
                    <a:lumMod val="90000"/>
                    <a:lumOff val="10000"/>
                  </a:schemeClr>
                </a:solidFill>
                <a:latin typeface="Lato" panose="020F0502020204030203" pitchFamily="34" charset="77"/>
                <a:ea typeface="Roboto" panose="02000000000000000000" pitchFamily="2" charset="0"/>
              </a:rPr>
              <a:t>We are passionate about sustainability and the environment; this is why we are working towards becoming carbon natural</a:t>
            </a:r>
            <a:endParaRPr lang="en-US" sz="1100" dirty="0">
              <a:solidFill>
                <a:schemeClr val="bg2">
                  <a:lumMod val="90000"/>
                  <a:lumOff val="10000"/>
                </a:schemeClr>
              </a:solidFill>
              <a:latin typeface="Lato" panose="020F0502020204030203" pitchFamily="34" charset="77"/>
              <a:ea typeface="Roboto" panose="02000000000000000000" pitchFamily="2" charset="0"/>
            </a:endParaRPr>
          </a:p>
        </p:txBody>
      </p:sp>
      <p:pic>
        <p:nvPicPr>
          <p:cNvPr id="18" name="Picture 17">
            <a:extLst>
              <a:ext uri="{FF2B5EF4-FFF2-40B4-BE49-F238E27FC236}">
                <a16:creationId xmlns:a16="http://schemas.microsoft.com/office/drawing/2014/main" id="{8E1A4DF0-C165-AF47-9028-291429B33B40}"/>
              </a:ext>
            </a:extLst>
          </p:cNvPr>
          <p:cNvPicPr>
            <a:picLocks noChangeAspect="1"/>
          </p:cNvPicPr>
          <p:nvPr/>
        </p:nvPicPr>
        <p:blipFill>
          <a:blip r:embed="rId7"/>
          <a:stretch>
            <a:fillRect/>
          </a:stretch>
        </p:blipFill>
        <p:spPr>
          <a:xfrm>
            <a:off x="436995" y="3251767"/>
            <a:ext cx="2438969" cy="1372569"/>
          </a:xfrm>
          <a:prstGeom prst="rect">
            <a:avLst/>
          </a:prstGeom>
        </p:spPr>
      </p:pic>
      <p:sp>
        <p:nvSpPr>
          <p:cNvPr id="23" name="TextBox 22">
            <a:extLst>
              <a:ext uri="{FF2B5EF4-FFF2-40B4-BE49-F238E27FC236}">
                <a16:creationId xmlns:a16="http://schemas.microsoft.com/office/drawing/2014/main" id="{3C400359-91AD-3F47-85B8-4F7765700F93}"/>
              </a:ext>
            </a:extLst>
          </p:cNvPr>
          <p:cNvSpPr txBox="1"/>
          <p:nvPr/>
        </p:nvSpPr>
        <p:spPr>
          <a:xfrm>
            <a:off x="2659495" y="3553330"/>
            <a:ext cx="2348057" cy="600164"/>
          </a:xfrm>
          <a:prstGeom prst="rect">
            <a:avLst/>
          </a:prstGeom>
          <a:noFill/>
        </p:spPr>
        <p:txBody>
          <a:bodyPr wrap="square" rtlCol="0">
            <a:spAutoFit/>
          </a:bodyPr>
          <a:lstStyle/>
          <a:p>
            <a:r>
              <a:rPr lang="en-GB" sz="1100" dirty="0">
                <a:solidFill>
                  <a:schemeClr val="bg2">
                    <a:lumMod val="90000"/>
                    <a:lumOff val="10000"/>
                  </a:schemeClr>
                </a:solidFill>
                <a:latin typeface="Lato" panose="020F0502020204030203" pitchFamily="34" charset="77"/>
                <a:ea typeface="Roboto" panose="02000000000000000000" pitchFamily="2" charset="0"/>
              </a:rPr>
              <a:t>We work to power operations and warehouse through a mixture of 100% renewal able energy sources. </a:t>
            </a:r>
            <a:endParaRPr lang="en-US" sz="1100" dirty="0">
              <a:solidFill>
                <a:schemeClr val="bg2">
                  <a:lumMod val="90000"/>
                  <a:lumOff val="10000"/>
                </a:schemeClr>
              </a:solidFill>
              <a:latin typeface="Lato" panose="020F0502020204030203" pitchFamily="34" charset="77"/>
              <a:ea typeface="Roboto" panose="02000000000000000000" pitchFamily="2" charset="0"/>
            </a:endParaRPr>
          </a:p>
        </p:txBody>
      </p:sp>
    </p:spTree>
    <p:extLst>
      <p:ext uri="{BB962C8B-B14F-4D97-AF65-F5344CB8AC3E}">
        <p14:creationId xmlns:p14="http://schemas.microsoft.com/office/powerpoint/2010/main" val="94522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37"/>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dirty="0">
                <a:solidFill>
                  <a:srgbClr val="000000"/>
                </a:solidFill>
              </a:rPr>
              <a:t>Thank you.</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0"/>
          <p:cNvSpPr txBox="1">
            <a:spLocks noGrp="1"/>
          </p:cNvSpPr>
          <p:nvPr>
            <p:ph type="title"/>
          </p:nvPr>
        </p:nvSpPr>
        <p:spPr>
          <a:xfrm>
            <a:off x="727649" y="1011287"/>
            <a:ext cx="1966689"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Overview</a:t>
            </a:r>
            <a:endParaRPr dirty="0"/>
          </a:p>
        </p:txBody>
      </p:sp>
      <p:pic>
        <p:nvPicPr>
          <p:cNvPr id="5" name="Picture 4" descr="A picture containing text&#10;&#10;Description automatically generated">
            <a:extLst>
              <a:ext uri="{FF2B5EF4-FFF2-40B4-BE49-F238E27FC236}">
                <a16:creationId xmlns:a16="http://schemas.microsoft.com/office/drawing/2014/main" id="{44D024DC-6C67-3F4F-B905-372EEB4315B8}"/>
              </a:ext>
            </a:extLst>
          </p:cNvPr>
          <p:cNvPicPr>
            <a:picLocks noChangeAspect="1"/>
          </p:cNvPicPr>
          <p:nvPr/>
        </p:nvPicPr>
        <p:blipFill rotWithShape="1">
          <a:blip r:embed="rId3"/>
          <a:srcRect l="-67525" t="-48497" r="-67525" b="-48497"/>
          <a:stretch/>
        </p:blipFill>
        <p:spPr>
          <a:xfrm>
            <a:off x="1174061" y="1141223"/>
            <a:ext cx="11169503" cy="3191286"/>
          </a:xfrm>
          <a:prstGeom prst="rect">
            <a:avLst/>
          </a:prstGeom>
          <a:effectLst>
            <a:outerShdw blurRad="50800" dist="38100" dir="8100000" algn="tr" rotWithShape="0">
              <a:prstClr val="black">
                <a:alpha val="40000"/>
              </a:prstClr>
            </a:outerShdw>
          </a:effectLst>
        </p:spPr>
      </p:pic>
      <p:pic>
        <p:nvPicPr>
          <p:cNvPr id="11" name="Picture 10" descr="A picture containing text, clipart&#10;&#10;Description automatically generated">
            <a:extLst>
              <a:ext uri="{FF2B5EF4-FFF2-40B4-BE49-F238E27FC236}">
                <a16:creationId xmlns:a16="http://schemas.microsoft.com/office/drawing/2014/main" id="{FE626CDE-C317-5944-8B7C-AD6896CD8D1A}"/>
              </a:ext>
            </a:extLst>
          </p:cNvPr>
          <p:cNvPicPr>
            <a:picLocks noChangeAspect="1"/>
          </p:cNvPicPr>
          <p:nvPr/>
        </p:nvPicPr>
        <p:blipFill>
          <a:blip r:embed="rId4"/>
          <a:stretch>
            <a:fillRect/>
          </a:stretch>
        </p:blipFill>
        <p:spPr>
          <a:xfrm>
            <a:off x="7921311" y="4698042"/>
            <a:ext cx="1222689" cy="445458"/>
          </a:xfrm>
          <a:prstGeom prst="rect">
            <a:avLst/>
          </a:prstGeom>
        </p:spPr>
      </p:pic>
      <p:sp>
        <p:nvSpPr>
          <p:cNvPr id="2" name="TextBox 1">
            <a:extLst>
              <a:ext uri="{FF2B5EF4-FFF2-40B4-BE49-F238E27FC236}">
                <a16:creationId xmlns:a16="http://schemas.microsoft.com/office/drawing/2014/main" id="{8D1E5F63-2312-9243-8513-2984F3BB1F28}"/>
              </a:ext>
            </a:extLst>
          </p:cNvPr>
          <p:cNvSpPr txBox="1"/>
          <p:nvPr/>
        </p:nvSpPr>
        <p:spPr>
          <a:xfrm>
            <a:off x="727650" y="1714500"/>
            <a:ext cx="3283242" cy="2308324"/>
          </a:xfrm>
          <a:prstGeom prst="rect">
            <a:avLst/>
          </a:prstGeom>
          <a:noFill/>
        </p:spPr>
        <p:txBody>
          <a:bodyPr wrap="square" rtlCol="0">
            <a:spAutoFit/>
          </a:bodyPr>
          <a:lstStyle/>
          <a:p>
            <a:pPr marL="36000"/>
            <a:r>
              <a:rPr lang="en-US" sz="1200" dirty="0">
                <a:solidFill>
                  <a:schemeClr val="bg2">
                    <a:lumMod val="90000"/>
                    <a:lumOff val="10000"/>
                  </a:schemeClr>
                </a:solidFill>
                <a:latin typeface="Roboto" panose="02000000000000000000" pitchFamily="2" charset="0"/>
                <a:ea typeface="Roboto" panose="02000000000000000000" pitchFamily="2" charset="0"/>
              </a:rPr>
              <a:t>Established in 1991, we’re an independent supplier of high-quality and sustainably sourced cleaning materials, chemicals, and cleaning machines.​</a:t>
            </a:r>
          </a:p>
          <a:p>
            <a:pPr marL="36000"/>
            <a:endParaRPr lang="en-US" sz="1200" dirty="0">
              <a:solidFill>
                <a:schemeClr val="bg2">
                  <a:lumMod val="90000"/>
                  <a:lumOff val="10000"/>
                </a:schemeClr>
              </a:solidFill>
              <a:latin typeface="Roboto" panose="02000000000000000000" pitchFamily="2" charset="0"/>
              <a:ea typeface="Roboto" panose="02000000000000000000" pitchFamily="2" charset="0"/>
            </a:endParaRPr>
          </a:p>
          <a:p>
            <a:pPr marL="36000"/>
            <a:r>
              <a:rPr lang="en-US" sz="1200" dirty="0">
                <a:solidFill>
                  <a:schemeClr val="bg2">
                    <a:lumMod val="90000"/>
                    <a:lumOff val="10000"/>
                  </a:schemeClr>
                </a:solidFill>
                <a:latin typeface="Roboto" panose="02000000000000000000" pitchFamily="2" charset="0"/>
                <a:ea typeface="Roboto" panose="02000000000000000000" pitchFamily="2" charset="0"/>
              </a:rPr>
              <a:t>With a core focus on sustainable service delivery, looking after our environment &amp; local communities and product innovation, our mission is to change what you know about managing janitorial product supply and creating a sustainable future that reinvests into communities and the less privileged.​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17"/>
        <p:cNvGrpSpPr/>
        <p:nvPr/>
      </p:nvGrpSpPr>
      <p:grpSpPr>
        <a:xfrm>
          <a:off x="0" y="0"/>
          <a:ext cx="0" cy="0"/>
          <a:chOff x="0" y="0"/>
          <a:chExt cx="0" cy="0"/>
        </a:xfrm>
      </p:grpSpPr>
      <p:sp>
        <p:nvSpPr>
          <p:cNvPr id="218" name="Google Shape;218;p22"/>
          <p:cNvSpPr txBox="1">
            <a:spLocks noGrp="1"/>
          </p:cNvSpPr>
          <p:nvPr>
            <p:ph type="title"/>
          </p:nvPr>
        </p:nvSpPr>
        <p:spPr>
          <a:xfrm>
            <a:off x="729450" y="1322450"/>
            <a:ext cx="7010100" cy="35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t>Organisational Innovation</a:t>
            </a:r>
            <a:endParaRPr sz="1800" dirty="0"/>
          </a:p>
        </p:txBody>
      </p:sp>
      <p:sp>
        <p:nvSpPr>
          <p:cNvPr id="219" name="Google Shape;219;p22"/>
          <p:cNvSpPr txBox="1">
            <a:spLocks noGrp="1"/>
          </p:cNvSpPr>
          <p:nvPr>
            <p:ph type="body" idx="4294967295"/>
          </p:nvPr>
        </p:nvSpPr>
        <p:spPr>
          <a:xfrm>
            <a:off x="417096" y="1787775"/>
            <a:ext cx="1888107" cy="2628300"/>
          </a:xfrm>
          <a:prstGeom prst="rect">
            <a:avLst/>
          </a:prstGeom>
        </p:spPr>
        <p:txBody>
          <a:bodyPr spcFirstLastPara="1" wrap="square" lIns="91425" tIns="91425" rIns="91425" bIns="91425" anchor="t" anchorCtr="0">
            <a:noAutofit/>
          </a:bodyPr>
          <a:lstStyle/>
          <a:p>
            <a:pPr marL="0" lvl="0" indent="0">
              <a:spcAft>
                <a:spcPts val="1600"/>
              </a:spcAft>
              <a:buNone/>
            </a:pPr>
            <a:r>
              <a:rPr lang="en-GB" dirty="0">
                <a:solidFill>
                  <a:schemeClr val="tx1"/>
                </a:solidFill>
              </a:rPr>
              <a:t>Sustainability</a:t>
            </a:r>
          </a:p>
          <a:p>
            <a:pPr marL="0" lvl="0" indent="0">
              <a:spcAft>
                <a:spcPts val="1600"/>
              </a:spcAft>
              <a:buNone/>
            </a:pPr>
            <a:r>
              <a:rPr lang="en-GB" sz="1100" dirty="0">
                <a:solidFill>
                  <a:schemeClr val="bg1"/>
                </a:solidFill>
              </a:rPr>
              <a:t>Wessex is fully committed to sustainable procurement and operational practices.</a:t>
            </a:r>
          </a:p>
          <a:p>
            <a:pPr marL="0" lvl="0" indent="0">
              <a:spcAft>
                <a:spcPts val="1600"/>
              </a:spcAft>
              <a:buNone/>
            </a:pPr>
            <a:r>
              <a:rPr lang="en-GB" sz="1100" dirty="0">
                <a:solidFill>
                  <a:schemeClr val="bg1"/>
                </a:solidFill>
              </a:rPr>
              <a:t>We support our customers in achieving their goals by meeting any requirements for new products or sustainability objectives.</a:t>
            </a:r>
            <a:endParaRPr sz="1100" dirty="0">
              <a:solidFill>
                <a:schemeClr val="bg1"/>
              </a:solidFill>
            </a:endParaRPr>
          </a:p>
        </p:txBody>
      </p:sp>
      <p:sp>
        <p:nvSpPr>
          <p:cNvPr id="4" name="Google Shape;219;p22">
            <a:extLst>
              <a:ext uri="{FF2B5EF4-FFF2-40B4-BE49-F238E27FC236}">
                <a16:creationId xmlns:a16="http://schemas.microsoft.com/office/drawing/2014/main" id="{9CC995B1-C4A3-E942-99FF-A7FC727B3A2F}"/>
              </a:ext>
            </a:extLst>
          </p:cNvPr>
          <p:cNvSpPr txBox="1">
            <a:spLocks/>
          </p:cNvSpPr>
          <p:nvPr/>
        </p:nvSpPr>
        <p:spPr>
          <a:xfrm>
            <a:off x="2351593" y="1787775"/>
            <a:ext cx="1888107" cy="262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spcAft>
                <a:spcPts val="1600"/>
              </a:spcAft>
              <a:buFont typeface="Lato"/>
              <a:buNone/>
            </a:pPr>
            <a:r>
              <a:rPr lang="en-GB" dirty="0">
                <a:solidFill>
                  <a:schemeClr val="tx1"/>
                </a:solidFill>
              </a:rPr>
              <a:t>Environmental</a:t>
            </a:r>
          </a:p>
          <a:p>
            <a:pPr marL="0" indent="0">
              <a:spcAft>
                <a:spcPts val="1600"/>
              </a:spcAft>
              <a:buNone/>
            </a:pPr>
            <a:r>
              <a:rPr lang="en-GB" sz="1100" dirty="0">
                <a:solidFill>
                  <a:schemeClr val="bg1"/>
                </a:solidFill>
              </a:rPr>
              <a:t>Continue to grow our environmentally safe product range and act in ways that are kind to the environment by investing in technology, fleet solutions, and operating procedures to drive down our impact on the environment.</a:t>
            </a:r>
          </a:p>
        </p:txBody>
      </p:sp>
      <p:sp>
        <p:nvSpPr>
          <p:cNvPr id="5" name="Google Shape;219;p22">
            <a:extLst>
              <a:ext uri="{FF2B5EF4-FFF2-40B4-BE49-F238E27FC236}">
                <a16:creationId xmlns:a16="http://schemas.microsoft.com/office/drawing/2014/main" id="{F0C241F9-C31F-364A-9872-EB0B645675E5}"/>
              </a:ext>
            </a:extLst>
          </p:cNvPr>
          <p:cNvSpPr txBox="1">
            <a:spLocks/>
          </p:cNvSpPr>
          <p:nvPr/>
        </p:nvSpPr>
        <p:spPr>
          <a:xfrm>
            <a:off x="4407967" y="1787775"/>
            <a:ext cx="1888108" cy="2857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spcAft>
                <a:spcPts val="1600"/>
              </a:spcAft>
              <a:buFont typeface="Lato"/>
              <a:buNone/>
            </a:pPr>
            <a:r>
              <a:rPr lang="en-GB" dirty="0">
                <a:solidFill>
                  <a:schemeClr val="tx1"/>
                </a:solidFill>
              </a:rPr>
              <a:t>Products</a:t>
            </a:r>
          </a:p>
          <a:p>
            <a:pPr marL="0" indent="0">
              <a:spcAft>
                <a:spcPts val="1600"/>
              </a:spcAft>
              <a:buNone/>
            </a:pPr>
            <a:r>
              <a:rPr lang="en-GB" sz="1100" dirty="0">
                <a:solidFill>
                  <a:schemeClr val="bg1"/>
                </a:solidFill>
              </a:rPr>
              <a:t>We continue to adapt our product range in such ways that only benefit our clients and their customers.</a:t>
            </a:r>
          </a:p>
          <a:p>
            <a:pPr marL="0" indent="0">
              <a:spcAft>
                <a:spcPts val="1600"/>
              </a:spcAft>
              <a:buNone/>
            </a:pPr>
            <a:r>
              <a:rPr lang="en-GB" sz="1100" dirty="0">
                <a:solidFill>
                  <a:schemeClr val="bg1"/>
                </a:solidFill>
              </a:rPr>
              <a:t>By listening to feedback, our leadership team product test  all new innovations to give them the seal of approval before they are used on client sites. </a:t>
            </a:r>
          </a:p>
        </p:txBody>
      </p:sp>
      <p:sp>
        <p:nvSpPr>
          <p:cNvPr id="6" name="Google Shape;219;p22">
            <a:extLst>
              <a:ext uri="{FF2B5EF4-FFF2-40B4-BE49-F238E27FC236}">
                <a16:creationId xmlns:a16="http://schemas.microsoft.com/office/drawing/2014/main" id="{D5D3669C-2CA0-2D4A-AB3E-FC786060A581}"/>
              </a:ext>
            </a:extLst>
          </p:cNvPr>
          <p:cNvSpPr txBox="1">
            <a:spLocks/>
          </p:cNvSpPr>
          <p:nvPr/>
        </p:nvSpPr>
        <p:spPr>
          <a:xfrm>
            <a:off x="6533423" y="1787775"/>
            <a:ext cx="1925789" cy="2857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spcAft>
                <a:spcPts val="1600"/>
              </a:spcAft>
              <a:buFont typeface="Lato"/>
              <a:buNone/>
            </a:pPr>
            <a:r>
              <a:rPr lang="en-GB" dirty="0">
                <a:solidFill>
                  <a:schemeClr val="tx1"/>
                </a:solidFill>
              </a:rPr>
              <a:t>Packaging</a:t>
            </a:r>
          </a:p>
          <a:p>
            <a:pPr marL="0" indent="0">
              <a:spcAft>
                <a:spcPts val="1600"/>
              </a:spcAft>
              <a:buNone/>
            </a:pPr>
            <a:r>
              <a:rPr lang="en-GB" sz="1100" dirty="0">
                <a:solidFill>
                  <a:schemeClr val="bg1"/>
                </a:solidFill>
              </a:rPr>
              <a:t>Wessex arranges deliveries on a per-site basis with human interaction. </a:t>
            </a:r>
          </a:p>
          <a:p>
            <a:pPr marL="0" indent="0">
              <a:spcAft>
                <a:spcPts val="1600"/>
              </a:spcAft>
              <a:buNone/>
            </a:pPr>
            <a:r>
              <a:rPr lang="en-GB" sz="1100" dirty="0">
                <a:solidFill>
                  <a:schemeClr val="bg1"/>
                </a:solidFill>
              </a:rPr>
              <a:t>We identify items that are heading to the same location and group products that can be delivered together. We also reuse supplier boxes to prevent further waste.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1"/>
          <p:cNvSpPr txBox="1">
            <a:spLocks noGrp="1"/>
          </p:cNvSpPr>
          <p:nvPr>
            <p:ph type="title"/>
          </p:nvPr>
        </p:nvSpPr>
        <p:spPr>
          <a:xfrm>
            <a:off x="730000" y="1318650"/>
            <a:ext cx="2799900"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000000"/>
                </a:solidFill>
              </a:rPr>
              <a:t>Our Performance</a:t>
            </a:r>
            <a:endParaRPr dirty="0"/>
          </a:p>
        </p:txBody>
      </p:sp>
      <p:sp>
        <p:nvSpPr>
          <p:cNvPr id="588" name="Google Shape;588;p31"/>
          <p:cNvSpPr txBox="1">
            <a:spLocks noGrp="1"/>
          </p:cNvSpPr>
          <p:nvPr>
            <p:ph type="body" idx="1"/>
          </p:nvPr>
        </p:nvSpPr>
        <p:spPr>
          <a:xfrm>
            <a:off x="3605300" y="1068650"/>
            <a:ext cx="4798200" cy="1034400"/>
          </a:xfrm>
          <a:prstGeom prst="rect">
            <a:avLst/>
          </a:prstGeom>
        </p:spPr>
        <p:txBody>
          <a:bodyPr spcFirstLastPara="1" wrap="square" lIns="91425" tIns="91425" rIns="91425" bIns="91425" anchor="t" anchorCtr="0">
            <a:noAutofit/>
          </a:bodyPr>
          <a:lstStyle/>
          <a:p>
            <a:pPr marL="0" lvl="0" indent="0">
              <a:spcAft>
                <a:spcPts val="1600"/>
              </a:spcAft>
              <a:buNone/>
            </a:pPr>
            <a:r>
              <a:rPr lang="en-GB" sz="1200" dirty="0"/>
              <a:t>We have developed a powerful and refined process that allows us to be one of the UK’s leading distributors of cleaning and janitorial equipment. Our numbers say it all.</a:t>
            </a:r>
            <a:endParaRPr sz="1200" dirty="0"/>
          </a:p>
        </p:txBody>
      </p:sp>
      <p:sp>
        <p:nvSpPr>
          <p:cNvPr id="589" name="Google Shape;589;p31"/>
          <p:cNvSpPr txBox="1"/>
          <p:nvPr/>
        </p:nvSpPr>
        <p:spPr>
          <a:xfrm>
            <a:off x="798451" y="2706495"/>
            <a:ext cx="1768800" cy="22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800" b="1" dirty="0">
                <a:solidFill>
                  <a:schemeClr val="dk1"/>
                </a:solidFill>
                <a:latin typeface="Lato"/>
                <a:ea typeface="Lato"/>
                <a:cs typeface="Lato"/>
                <a:sym typeface="Lato"/>
              </a:rPr>
              <a:t>Customers Served</a:t>
            </a:r>
            <a:endParaRPr sz="800" b="1" dirty="0">
              <a:solidFill>
                <a:schemeClr val="dk1"/>
              </a:solidFill>
              <a:latin typeface="Lato"/>
              <a:ea typeface="Lato"/>
              <a:cs typeface="Lato"/>
              <a:sym typeface="Lato"/>
            </a:endParaRPr>
          </a:p>
        </p:txBody>
      </p:sp>
      <p:sp>
        <p:nvSpPr>
          <p:cNvPr id="590" name="Google Shape;590;p31"/>
          <p:cNvSpPr txBox="1"/>
          <p:nvPr/>
        </p:nvSpPr>
        <p:spPr>
          <a:xfrm>
            <a:off x="529051" y="2931545"/>
            <a:ext cx="2307600" cy="95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4800" b="1" dirty="0">
                <a:solidFill>
                  <a:schemeClr val="dk1"/>
                </a:solidFill>
                <a:latin typeface="Lato"/>
                <a:ea typeface="Lato"/>
                <a:cs typeface="Lato"/>
                <a:sym typeface="Lato"/>
              </a:rPr>
              <a:t>11,546</a:t>
            </a:r>
            <a:endParaRPr sz="4800" b="1" dirty="0">
              <a:solidFill>
                <a:schemeClr val="dk1"/>
              </a:solidFill>
              <a:latin typeface="Lato"/>
              <a:ea typeface="Lato"/>
              <a:cs typeface="Lato"/>
              <a:sym typeface="Lato"/>
            </a:endParaRPr>
          </a:p>
        </p:txBody>
      </p:sp>
      <p:cxnSp>
        <p:nvCxnSpPr>
          <p:cNvPr id="592" name="Google Shape;592;p31"/>
          <p:cNvCxnSpPr/>
          <p:nvPr/>
        </p:nvCxnSpPr>
        <p:spPr>
          <a:xfrm>
            <a:off x="3098707" y="2706500"/>
            <a:ext cx="0" cy="1832100"/>
          </a:xfrm>
          <a:prstGeom prst="straightConnector1">
            <a:avLst/>
          </a:prstGeom>
          <a:noFill/>
          <a:ln w="9525" cap="flat" cmpd="sng">
            <a:solidFill>
              <a:schemeClr val="accent1"/>
            </a:solidFill>
            <a:prstDash val="dot"/>
            <a:round/>
            <a:headEnd type="none" w="med" len="med"/>
            <a:tailEnd type="none" w="med" len="med"/>
          </a:ln>
        </p:spPr>
      </p:cxnSp>
      <p:sp>
        <p:nvSpPr>
          <p:cNvPr id="593" name="Google Shape;593;p31"/>
          <p:cNvSpPr txBox="1"/>
          <p:nvPr/>
        </p:nvSpPr>
        <p:spPr>
          <a:xfrm>
            <a:off x="3624786" y="2711675"/>
            <a:ext cx="1768800" cy="22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800" b="1" dirty="0">
                <a:solidFill>
                  <a:schemeClr val="dk1"/>
                </a:solidFill>
                <a:latin typeface="Lato"/>
                <a:ea typeface="Lato"/>
                <a:cs typeface="Lato"/>
                <a:sym typeface="Lato"/>
              </a:rPr>
              <a:t>Products Shipped in 2020</a:t>
            </a:r>
            <a:endParaRPr sz="800" b="1" dirty="0">
              <a:solidFill>
                <a:schemeClr val="dk1"/>
              </a:solidFill>
              <a:latin typeface="Lato"/>
              <a:ea typeface="Lato"/>
              <a:cs typeface="Lato"/>
              <a:sym typeface="Lato"/>
            </a:endParaRPr>
          </a:p>
        </p:txBody>
      </p:sp>
      <p:sp>
        <p:nvSpPr>
          <p:cNvPr id="594" name="Google Shape;594;p31"/>
          <p:cNvSpPr txBox="1"/>
          <p:nvPr/>
        </p:nvSpPr>
        <p:spPr>
          <a:xfrm>
            <a:off x="3355385" y="2936725"/>
            <a:ext cx="2501437" cy="95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4800" b="1" dirty="0">
                <a:solidFill>
                  <a:schemeClr val="dk1"/>
                </a:solidFill>
                <a:latin typeface="Lato"/>
                <a:ea typeface="Lato"/>
                <a:cs typeface="Lato"/>
                <a:sym typeface="Lato"/>
              </a:rPr>
              <a:t>596,896</a:t>
            </a:r>
            <a:endParaRPr sz="4800" b="1" dirty="0">
              <a:solidFill>
                <a:schemeClr val="dk1"/>
              </a:solidFill>
              <a:latin typeface="Lato"/>
              <a:ea typeface="Lato"/>
              <a:cs typeface="Lato"/>
              <a:sym typeface="Lato"/>
            </a:endParaRPr>
          </a:p>
        </p:txBody>
      </p:sp>
      <p:cxnSp>
        <p:nvCxnSpPr>
          <p:cNvPr id="596" name="Google Shape;596;p31"/>
          <p:cNvCxnSpPr/>
          <p:nvPr/>
        </p:nvCxnSpPr>
        <p:spPr>
          <a:xfrm>
            <a:off x="6113500" y="2706495"/>
            <a:ext cx="0" cy="1832100"/>
          </a:xfrm>
          <a:prstGeom prst="straightConnector1">
            <a:avLst/>
          </a:prstGeom>
          <a:noFill/>
          <a:ln w="9525" cap="flat" cmpd="sng">
            <a:solidFill>
              <a:schemeClr val="accent1"/>
            </a:solidFill>
            <a:prstDash val="dot"/>
            <a:round/>
            <a:headEnd type="none" w="med" len="med"/>
            <a:tailEnd type="none" w="med" len="med"/>
          </a:ln>
        </p:spPr>
      </p:cxnSp>
      <p:sp>
        <p:nvSpPr>
          <p:cNvPr id="597" name="Google Shape;597;p31"/>
          <p:cNvSpPr txBox="1"/>
          <p:nvPr/>
        </p:nvSpPr>
        <p:spPr>
          <a:xfrm>
            <a:off x="6382900" y="2706495"/>
            <a:ext cx="1768800" cy="22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800" b="1" dirty="0">
                <a:solidFill>
                  <a:schemeClr val="dk1"/>
                </a:solidFill>
                <a:latin typeface="Lato"/>
                <a:ea typeface="Lato"/>
                <a:cs typeface="Lato"/>
                <a:sym typeface="Lato"/>
              </a:rPr>
              <a:t>Passionate Employees</a:t>
            </a:r>
            <a:endParaRPr sz="800" b="1" dirty="0">
              <a:solidFill>
                <a:schemeClr val="dk1"/>
              </a:solidFill>
              <a:latin typeface="Lato"/>
              <a:ea typeface="Lato"/>
              <a:cs typeface="Lato"/>
              <a:sym typeface="Lato"/>
            </a:endParaRPr>
          </a:p>
        </p:txBody>
      </p:sp>
      <p:sp>
        <p:nvSpPr>
          <p:cNvPr id="598" name="Google Shape;598;p31"/>
          <p:cNvSpPr txBox="1"/>
          <p:nvPr/>
        </p:nvSpPr>
        <p:spPr>
          <a:xfrm>
            <a:off x="6113500" y="2931545"/>
            <a:ext cx="2307600" cy="95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4800" b="1" dirty="0">
                <a:solidFill>
                  <a:schemeClr val="dk1"/>
                </a:solidFill>
                <a:latin typeface="Lato"/>
                <a:ea typeface="Lato"/>
                <a:cs typeface="Lato"/>
                <a:sym typeface="Lato"/>
              </a:rPr>
              <a:t>35</a:t>
            </a:r>
            <a:endParaRPr sz="4800" b="1" dirty="0">
              <a:solidFill>
                <a:schemeClr val="dk1"/>
              </a:solidFill>
              <a:latin typeface="Lato"/>
              <a:ea typeface="Lato"/>
              <a:cs typeface="Lato"/>
              <a:sym typeface="Lato"/>
            </a:endParaRPr>
          </a:p>
        </p:txBody>
      </p:sp>
      <p:pic>
        <p:nvPicPr>
          <p:cNvPr id="15" name="Picture 14" descr="A picture containing text, clipart&#10;&#10;Description automatically generated">
            <a:extLst>
              <a:ext uri="{FF2B5EF4-FFF2-40B4-BE49-F238E27FC236}">
                <a16:creationId xmlns:a16="http://schemas.microsoft.com/office/drawing/2014/main" id="{8B1E1152-E320-9F41-9999-61D530B92A8F}"/>
              </a:ext>
            </a:extLst>
          </p:cNvPr>
          <p:cNvPicPr>
            <a:picLocks noChangeAspect="1"/>
          </p:cNvPicPr>
          <p:nvPr/>
        </p:nvPicPr>
        <p:blipFill>
          <a:blip r:embed="rId3"/>
          <a:stretch>
            <a:fillRect/>
          </a:stretch>
        </p:blipFill>
        <p:spPr>
          <a:xfrm>
            <a:off x="7921311" y="4698042"/>
            <a:ext cx="1222689" cy="4454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4" name="Picture 3" descr="A picture containing indoor, ceiling&#10;&#10;Description automatically generated">
            <a:extLst>
              <a:ext uri="{FF2B5EF4-FFF2-40B4-BE49-F238E27FC236}">
                <a16:creationId xmlns:a16="http://schemas.microsoft.com/office/drawing/2014/main" id="{ACE25C4F-B4A5-E24F-B13D-07DC4ECB0273}"/>
              </a:ext>
            </a:extLst>
          </p:cNvPr>
          <p:cNvPicPr>
            <a:picLocks noChangeAspect="1"/>
          </p:cNvPicPr>
          <p:nvPr/>
        </p:nvPicPr>
        <p:blipFill>
          <a:blip r:embed="rId3"/>
          <a:stretch>
            <a:fillRect/>
          </a:stretch>
        </p:blipFill>
        <p:spPr>
          <a:xfrm>
            <a:off x="0" y="482600"/>
            <a:ext cx="9144000" cy="4660900"/>
          </a:xfrm>
          <a:prstGeom prst="rect">
            <a:avLst/>
          </a:prstGeom>
        </p:spPr>
      </p:pic>
      <p:sp>
        <p:nvSpPr>
          <p:cNvPr id="224" name="Google Shape;224;p23"/>
          <p:cNvSpPr txBox="1">
            <a:spLocks noGrp="1"/>
          </p:cNvSpPr>
          <p:nvPr>
            <p:ph type="title"/>
          </p:nvPr>
        </p:nvSpPr>
        <p:spPr>
          <a:xfrm>
            <a:off x="729450" y="2056375"/>
            <a:ext cx="52032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dirty="0"/>
              <a:t>Technology Innovations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778561" y="1241868"/>
            <a:ext cx="3893400"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iClean</a:t>
            </a:r>
            <a:r>
              <a:rPr lang="en-GB" dirty="0"/>
              <a:t> Mini</a:t>
            </a:r>
            <a:endParaRPr dirty="0"/>
          </a:p>
          <a:p>
            <a:pPr marL="0" lvl="0" indent="0" algn="l" rtl="0">
              <a:spcBef>
                <a:spcPts val="0"/>
              </a:spcBef>
              <a:spcAft>
                <a:spcPts val="0"/>
              </a:spcAft>
              <a:buNone/>
            </a:pPr>
            <a:r>
              <a:rPr lang="en-GB" b="0" dirty="0"/>
              <a:t>01</a:t>
            </a:r>
            <a:endParaRPr b="0" dirty="0"/>
          </a:p>
        </p:txBody>
      </p:sp>
      <p:sp>
        <p:nvSpPr>
          <p:cNvPr id="230" name="Google Shape;230;p24"/>
          <p:cNvSpPr txBox="1">
            <a:spLocks noGrp="1"/>
          </p:cNvSpPr>
          <p:nvPr>
            <p:ph type="body" idx="1"/>
          </p:nvPr>
        </p:nvSpPr>
        <p:spPr>
          <a:xfrm>
            <a:off x="779625" y="2161218"/>
            <a:ext cx="4737975" cy="2536823"/>
          </a:xfrm>
          <a:prstGeom prst="rect">
            <a:avLst/>
          </a:prstGeom>
        </p:spPr>
        <p:txBody>
          <a:bodyPr spcFirstLastPara="1" wrap="square" lIns="91425" tIns="91425" rIns="91425" bIns="91425" anchor="t" anchorCtr="0">
            <a:noAutofit/>
          </a:bodyPr>
          <a:lstStyle/>
          <a:p>
            <a:pPr marL="0" lvl="0" indent="0">
              <a:buNone/>
            </a:pPr>
            <a:r>
              <a:rPr lang="en-GB" sz="1100" dirty="0"/>
              <a:t>The </a:t>
            </a:r>
            <a:r>
              <a:rPr lang="en-GB" sz="1100" dirty="0" err="1"/>
              <a:t>iClean</a:t>
            </a:r>
            <a:r>
              <a:rPr lang="en-GB" sz="1100" dirty="0"/>
              <a:t> mini™ turns tap water into a safe, effective cleaner and sanitizer that works stronger than bleach and hydrogen peroxide, without the hazardous odours or toxic chemical residues that come with traditional cleaning chemicals.</a:t>
            </a:r>
          </a:p>
          <a:p>
            <a:endParaRPr lang="en-GB" sz="1100" dirty="0"/>
          </a:p>
          <a:p>
            <a:r>
              <a:rPr lang="en-GB" sz="1100" dirty="0"/>
              <a:t>So safe, will not harm eyes or skin if accidentally splashed</a:t>
            </a:r>
          </a:p>
          <a:p>
            <a:r>
              <a:rPr lang="en-GB" sz="1100" dirty="0"/>
              <a:t>Kill 99.99% of germs – including E.coli, Salmonella, Listeria, COVID – without chemicals*</a:t>
            </a:r>
          </a:p>
          <a:p>
            <a:r>
              <a:rPr lang="en-GB" sz="1100" dirty="0"/>
              <a:t>Quickly, easily remove dirt, grime, stains, odours, </a:t>
            </a:r>
            <a:r>
              <a:rPr lang="en-GB" sz="1100" dirty="0" err="1"/>
              <a:t>mold</a:t>
            </a:r>
            <a:r>
              <a:rPr lang="en-GB" sz="1100" dirty="0"/>
              <a:t>, mildew, and pesticides</a:t>
            </a:r>
          </a:p>
          <a:p>
            <a:r>
              <a:rPr lang="en-GB" sz="1100" dirty="0"/>
              <a:t>Save time and money by no longer purchasing chemical cleaners, sanitisers, and deodorisers</a:t>
            </a:r>
          </a:p>
        </p:txBody>
      </p:sp>
      <p:pic>
        <p:nvPicPr>
          <p:cNvPr id="9" name="Picture 8" descr="A picture containing text, clipart&#10;&#10;Description automatically generated">
            <a:extLst>
              <a:ext uri="{FF2B5EF4-FFF2-40B4-BE49-F238E27FC236}">
                <a16:creationId xmlns:a16="http://schemas.microsoft.com/office/drawing/2014/main" id="{0763EE3C-8DF9-2F4B-B185-7B1FDC5B739A}"/>
              </a:ext>
            </a:extLst>
          </p:cNvPr>
          <p:cNvPicPr>
            <a:picLocks noChangeAspect="1"/>
          </p:cNvPicPr>
          <p:nvPr/>
        </p:nvPicPr>
        <p:blipFill>
          <a:blip r:embed="rId4"/>
          <a:stretch>
            <a:fillRect/>
          </a:stretch>
        </p:blipFill>
        <p:spPr>
          <a:xfrm>
            <a:off x="7921311" y="4698042"/>
            <a:ext cx="1222689" cy="445458"/>
          </a:xfrm>
          <a:prstGeom prst="rect">
            <a:avLst/>
          </a:prstGeom>
        </p:spPr>
      </p:pic>
      <p:pic>
        <p:nvPicPr>
          <p:cNvPr id="2" name="Picture 2">
            <a:hlinkClick r:id="" action="ppaction://media"/>
            <a:extLst>
              <a:ext uri="{FF2B5EF4-FFF2-40B4-BE49-F238E27FC236}">
                <a16:creationId xmlns:a16="http://schemas.microsoft.com/office/drawing/2014/main" id="{8EEB498B-C6DF-48E9-9124-AED76E8DCA16}"/>
              </a:ext>
            </a:extLst>
          </p:cNvPr>
          <p:cNvPicPr>
            <a:picLocks noRot="1" noChangeAspect="1"/>
          </p:cNvPicPr>
          <p:nvPr>
            <a:videoFile r:link="rId1"/>
          </p:nvPr>
        </p:nvPicPr>
        <p:blipFill>
          <a:blip r:embed="rId5"/>
          <a:stretch>
            <a:fillRect/>
          </a:stretch>
        </p:blipFill>
        <p:spPr>
          <a:xfrm>
            <a:off x="5589395" y="1474282"/>
            <a:ext cx="3121270" cy="2571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734026" y="1132651"/>
            <a:ext cx="3893400"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Aqueous Ozone</a:t>
            </a:r>
            <a:endParaRPr dirty="0"/>
          </a:p>
          <a:p>
            <a:pPr marL="0" lvl="0" indent="0" algn="l" rtl="0">
              <a:spcBef>
                <a:spcPts val="0"/>
              </a:spcBef>
              <a:spcAft>
                <a:spcPts val="0"/>
              </a:spcAft>
              <a:buNone/>
            </a:pPr>
            <a:r>
              <a:rPr lang="en-GB" b="0" dirty="0"/>
              <a:t>02</a:t>
            </a:r>
            <a:endParaRPr b="0" dirty="0"/>
          </a:p>
        </p:txBody>
      </p:sp>
      <p:sp>
        <p:nvSpPr>
          <p:cNvPr id="230" name="Google Shape;230;p24"/>
          <p:cNvSpPr txBox="1">
            <a:spLocks noGrp="1"/>
          </p:cNvSpPr>
          <p:nvPr>
            <p:ph type="body" idx="1"/>
          </p:nvPr>
        </p:nvSpPr>
        <p:spPr>
          <a:xfrm>
            <a:off x="752868" y="1937892"/>
            <a:ext cx="4736563" cy="2717228"/>
          </a:xfrm>
          <a:prstGeom prst="rect">
            <a:avLst/>
          </a:prstGeom>
        </p:spPr>
        <p:txBody>
          <a:bodyPr spcFirstLastPara="1" wrap="square" lIns="91425" tIns="91425" rIns="91425" bIns="91425" anchor="t" anchorCtr="0">
            <a:noAutofit/>
          </a:bodyPr>
          <a:lstStyle/>
          <a:p>
            <a:pPr marL="0" lvl="0" indent="0">
              <a:buNone/>
            </a:pPr>
            <a:r>
              <a:rPr lang="en-GB" sz="1100" dirty="0"/>
              <a:t>The Lotus</a:t>
            </a:r>
            <a:r>
              <a:rPr lang="en-GB" sz="1100" baseline="30000" dirty="0"/>
              <a:t>®</a:t>
            </a:r>
            <a:r>
              <a:rPr lang="en-GB" sz="1100" dirty="0"/>
              <a:t> Pro is a permanent fixture that is mounted onto the wall and connected to your power and water supply, enabling you to create a constant supply of Stabilised Aqueous Ozone from tap water, whenever you need.</a:t>
            </a:r>
          </a:p>
          <a:p>
            <a:pPr marL="0" lvl="0" indent="0">
              <a:buNone/>
            </a:pPr>
            <a:r>
              <a:rPr lang="en-GB" sz="1100" dirty="0"/>
              <a:t> </a:t>
            </a:r>
          </a:p>
          <a:p>
            <a:r>
              <a:rPr lang="en-GB" sz="1100" dirty="0"/>
              <a:t>Effective at reducing up to 99.999% of harmful bacteria including COVID, E. coli and Salmonella and up to 99.99% on enveloped viruses</a:t>
            </a:r>
          </a:p>
          <a:p>
            <a:r>
              <a:rPr lang="en-GB" sz="1100" dirty="0"/>
              <a:t>As a reusable product, it reduces the amount of single-use plastic packaging likely to end up in our oceans</a:t>
            </a:r>
          </a:p>
          <a:p>
            <a:r>
              <a:rPr lang="en-GB" sz="1100" dirty="0"/>
              <a:t>Safe for staff – non-toxic environment</a:t>
            </a:r>
          </a:p>
          <a:p>
            <a:r>
              <a:rPr lang="en-GB" sz="1100" dirty="0"/>
              <a:t>Eliminates need to purchase multiple chemical products</a:t>
            </a:r>
          </a:p>
          <a:p>
            <a:r>
              <a:rPr lang="en-GB" sz="1100" dirty="0"/>
              <a:t>Between 50-80% in cost savings is normal for most businesses</a:t>
            </a:r>
          </a:p>
        </p:txBody>
      </p:sp>
      <p:pic>
        <p:nvPicPr>
          <p:cNvPr id="5" name="Picture 4" descr="A picture containing text, clipart&#10;&#10;Description automatically generated">
            <a:extLst>
              <a:ext uri="{FF2B5EF4-FFF2-40B4-BE49-F238E27FC236}">
                <a16:creationId xmlns:a16="http://schemas.microsoft.com/office/drawing/2014/main" id="{84C4ADCB-31BB-0B4F-B7FF-93F2D23B8476}"/>
              </a:ext>
            </a:extLst>
          </p:cNvPr>
          <p:cNvPicPr>
            <a:picLocks noChangeAspect="1"/>
          </p:cNvPicPr>
          <p:nvPr/>
        </p:nvPicPr>
        <p:blipFill>
          <a:blip r:embed="rId4"/>
          <a:stretch>
            <a:fillRect/>
          </a:stretch>
        </p:blipFill>
        <p:spPr>
          <a:xfrm>
            <a:off x="7921311" y="4698042"/>
            <a:ext cx="1222689" cy="445458"/>
          </a:xfrm>
          <a:prstGeom prst="rect">
            <a:avLst/>
          </a:prstGeom>
        </p:spPr>
      </p:pic>
      <p:pic>
        <p:nvPicPr>
          <p:cNvPr id="2" name="Picture 2">
            <a:hlinkClick r:id="" action="ppaction://media"/>
            <a:extLst>
              <a:ext uri="{FF2B5EF4-FFF2-40B4-BE49-F238E27FC236}">
                <a16:creationId xmlns:a16="http://schemas.microsoft.com/office/drawing/2014/main" id="{6FC54313-C0AA-4B3A-98BD-9D616B7D476C}"/>
              </a:ext>
            </a:extLst>
          </p:cNvPr>
          <p:cNvPicPr>
            <a:picLocks noRot="1" noChangeAspect="1"/>
          </p:cNvPicPr>
          <p:nvPr>
            <a:videoFile r:link="rId1"/>
          </p:nvPr>
        </p:nvPicPr>
        <p:blipFill>
          <a:blip r:embed="rId5"/>
          <a:stretch>
            <a:fillRect/>
          </a:stretch>
        </p:blipFill>
        <p:spPr>
          <a:xfrm>
            <a:off x="5539154" y="1631287"/>
            <a:ext cx="3485522" cy="2364502"/>
          </a:xfrm>
          <a:prstGeom prst="rect">
            <a:avLst/>
          </a:prstGeom>
        </p:spPr>
      </p:pic>
    </p:spTree>
    <p:extLst>
      <p:ext uri="{BB962C8B-B14F-4D97-AF65-F5344CB8AC3E}">
        <p14:creationId xmlns:p14="http://schemas.microsoft.com/office/powerpoint/2010/main" val="64051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815669" y="1208014"/>
            <a:ext cx="3893400"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BioZone</a:t>
            </a:r>
            <a:endParaRPr dirty="0"/>
          </a:p>
          <a:p>
            <a:pPr marL="0" lvl="0" indent="0" algn="l" rtl="0">
              <a:spcBef>
                <a:spcPts val="0"/>
              </a:spcBef>
              <a:spcAft>
                <a:spcPts val="0"/>
              </a:spcAft>
              <a:buNone/>
            </a:pPr>
            <a:r>
              <a:rPr lang="en-GB" b="0" dirty="0"/>
              <a:t>03</a:t>
            </a:r>
            <a:endParaRPr b="0" dirty="0"/>
          </a:p>
        </p:txBody>
      </p:sp>
      <p:sp>
        <p:nvSpPr>
          <p:cNvPr id="230" name="Google Shape;230;p24"/>
          <p:cNvSpPr txBox="1">
            <a:spLocks noGrp="1"/>
          </p:cNvSpPr>
          <p:nvPr>
            <p:ph type="body" idx="1"/>
          </p:nvPr>
        </p:nvSpPr>
        <p:spPr>
          <a:xfrm>
            <a:off x="815670" y="2120018"/>
            <a:ext cx="5452508" cy="2717228"/>
          </a:xfrm>
          <a:prstGeom prst="rect">
            <a:avLst/>
          </a:prstGeom>
        </p:spPr>
        <p:txBody>
          <a:bodyPr spcFirstLastPara="1" wrap="square" lIns="91425" tIns="91425" rIns="91425" bIns="91425" anchor="t" anchorCtr="0">
            <a:noAutofit/>
          </a:bodyPr>
          <a:lstStyle/>
          <a:p>
            <a:pPr marL="0" lvl="0" indent="0">
              <a:buNone/>
            </a:pPr>
            <a:r>
              <a:rPr lang="en-GB" sz="1100" dirty="0"/>
              <a:t>Creates a fresh-smelling washroom that is pleasant to use by removing odour causing airborne and surface bacteria. Protects washroom users by promoting an hygienic environment that is free of viruses, </a:t>
            </a:r>
            <a:r>
              <a:rPr lang="en-GB" sz="1100" dirty="0" err="1"/>
              <a:t>mold</a:t>
            </a:r>
            <a:r>
              <a:rPr lang="en-GB" sz="1100" dirty="0"/>
              <a:t> and fungi. </a:t>
            </a:r>
          </a:p>
          <a:p>
            <a:pPr marL="0" lvl="0" indent="0">
              <a:buNone/>
            </a:pPr>
            <a:endParaRPr lang="en-GB" sz="1100" dirty="0"/>
          </a:p>
          <a:p>
            <a:r>
              <a:rPr lang="en-GB" sz="1100" dirty="0"/>
              <a:t>Kills odour-causing microbes at the source, thus eliminating the primary reason for odour</a:t>
            </a:r>
          </a:p>
          <a:p>
            <a:r>
              <a:rPr lang="en-GB" sz="1100" dirty="0"/>
              <a:t>Kills bacteria and viruses in the air and on the exposed surfaces, eliminating the risk of cross contamination</a:t>
            </a:r>
          </a:p>
          <a:p>
            <a:r>
              <a:rPr lang="en-GB" sz="1100" dirty="0"/>
              <a:t>Provides 70% bacteria reduction in the air *Dublin study</a:t>
            </a:r>
          </a:p>
          <a:p>
            <a:r>
              <a:rPr lang="en-GB" sz="1100" dirty="0"/>
              <a:t>Kills 99.9998% of viruses in the air you breathe *CNRS virus tests</a:t>
            </a:r>
          </a:p>
          <a:p>
            <a:r>
              <a:rPr lang="en-GB" sz="1100" dirty="0"/>
              <a:t>Always working: 24 hours a day, 7 days a week</a:t>
            </a:r>
          </a:p>
          <a:p>
            <a:r>
              <a:rPr lang="en-GB" sz="1100" dirty="0"/>
              <a:t>Low energy consumption and maintenance</a:t>
            </a:r>
          </a:p>
          <a:p>
            <a:pPr marL="146050" indent="0">
              <a:buNone/>
            </a:pPr>
            <a:endParaRPr lang="en-GB" dirty="0"/>
          </a:p>
        </p:txBody>
      </p:sp>
      <p:pic>
        <p:nvPicPr>
          <p:cNvPr id="235" name="Google Shape;235;p24"/>
          <p:cNvPicPr preferRelativeResize="0"/>
          <p:nvPr/>
        </p:nvPicPr>
        <p:blipFill rotWithShape="1">
          <a:blip r:embed="rId3"/>
          <a:srcRect l="4420" t="-13680" r="4420" b="-13680"/>
          <a:stretch/>
        </p:blipFill>
        <p:spPr>
          <a:xfrm>
            <a:off x="6586434" y="803166"/>
            <a:ext cx="2557566" cy="4124822"/>
          </a:xfrm>
          <a:prstGeom prst="rect">
            <a:avLst/>
          </a:prstGeom>
          <a:noFill/>
          <a:ln>
            <a:noFill/>
          </a:ln>
          <a:effectLst>
            <a:outerShdw blurRad="50800" dist="38100" dir="8100000" algn="tr" rotWithShape="0">
              <a:prstClr val="black">
                <a:alpha val="40000"/>
              </a:prstClr>
            </a:outerShdw>
            <a:softEdge rad="0"/>
          </a:effectLst>
        </p:spPr>
      </p:pic>
      <p:pic>
        <p:nvPicPr>
          <p:cNvPr id="5" name="Picture 4" descr="A picture containing text, clipart&#10;&#10;Description automatically generated">
            <a:extLst>
              <a:ext uri="{FF2B5EF4-FFF2-40B4-BE49-F238E27FC236}">
                <a16:creationId xmlns:a16="http://schemas.microsoft.com/office/drawing/2014/main" id="{65F6CF02-3764-9343-82D3-49D45E2012EB}"/>
              </a:ext>
            </a:extLst>
          </p:cNvPr>
          <p:cNvPicPr>
            <a:picLocks noChangeAspect="1"/>
          </p:cNvPicPr>
          <p:nvPr/>
        </p:nvPicPr>
        <p:blipFill>
          <a:blip r:embed="rId4"/>
          <a:stretch>
            <a:fillRect/>
          </a:stretch>
        </p:blipFill>
        <p:spPr>
          <a:xfrm>
            <a:off x="7921311" y="4698042"/>
            <a:ext cx="1222689" cy="445458"/>
          </a:xfrm>
          <a:prstGeom prst="rect">
            <a:avLst/>
          </a:prstGeom>
        </p:spPr>
      </p:pic>
    </p:spTree>
    <p:extLst>
      <p:ext uri="{BB962C8B-B14F-4D97-AF65-F5344CB8AC3E}">
        <p14:creationId xmlns:p14="http://schemas.microsoft.com/office/powerpoint/2010/main" val="1119537324"/>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E5CD1C5018E343A0BA56C6FA53EF90" ma:contentTypeVersion="12" ma:contentTypeDescription="Create a new document." ma:contentTypeScope="" ma:versionID="b2d3425ef13c5950cceb694260c5149b">
  <xsd:schema xmlns:xsd="http://www.w3.org/2001/XMLSchema" xmlns:xs="http://www.w3.org/2001/XMLSchema" xmlns:p="http://schemas.microsoft.com/office/2006/metadata/properties" xmlns:ns2="af7bd3aa-79fa-4032-964c-f420a7e06558" xmlns:ns3="605de27b-1789-40bd-8a11-9c6b57e1a542" targetNamespace="http://schemas.microsoft.com/office/2006/metadata/properties" ma:root="true" ma:fieldsID="ea28c92745d0b227cd8bb265a4caacb3" ns2:_="" ns3:_="">
    <xsd:import namespace="af7bd3aa-79fa-4032-964c-f420a7e06558"/>
    <xsd:import namespace="605de27b-1789-40bd-8a11-9c6b57e1a5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bd3aa-79fa-4032-964c-f420a7e065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5de27b-1789-40bd-8a11-9c6b57e1a54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7AFA4E-2549-4351-A860-9C7AF164432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49261BC-7613-4CA3-8D9D-9DBE7BABA18A}">
  <ds:schemaRefs>
    <ds:schemaRef ds:uri="http://schemas.microsoft.com/sharepoint/v3/contenttype/forms"/>
  </ds:schemaRefs>
</ds:datastoreItem>
</file>

<file path=customXml/itemProps3.xml><?xml version="1.0" encoding="utf-8"?>
<ds:datastoreItem xmlns:ds="http://schemas.openxmlformats.org/officeDocument/2006/customXml" ds:itemID="{1788366D-12B0-465F-933C-9736642377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7bd3aa-79fa-4032-964c-f420a7e06558"/>
    <ds:schemaRef ds:uri="605de27b-1789-40bd-8a11-9c6b57e1a5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1396</TotalTime>
  <Words>1732</Words>
  <Application>Microsoft Office PowerPoint</Application>
  <PresentationFormat>On-screen Show (16:9)</PresentationFormat>
  <Paragraphs>177</Paragraphs>
  <Slides>26</Slides>
  <Notes>26</Notes>
  <HiddenSlides>0</HiddenSlides>
  <MMClips>4</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Streamline</vt:lpstr>
      <vt:lpstr>Cleaning  Innovations</vt:lpstr>
      <vt:lpstr>AOB</vt:lpstr>
      <vt:lpstr>Overview</vt:lpstr>
      <vt:lpstr>Organisational Innovation</vt:lpstr>
      <vt:lpstr>Our Performance</vt:lpstr>
      <vt:lpstr>Technology Innovations</vt:lpstr>
      <vt:lpstr>iClean Mini 01</vt:lpstr>
      <vt:lpstr>Aqueous Ozone 02</vt:lpstr>
      <vt:lpstr>BioZone 03</vt:lpstr>
      <vt:lpstr>i-Air 04</vt:lpstr>
      <vt:lpstr>Purehold  05</vt:lpstr>
      <vt:lpstr>Toucan Eco  06</vt:lpstr>
      <vt:lpstr>Chemical Innovations</vt:lpstr>
      <vt:lpstr>Greenspeed Chemicals 01</vt:lpstr>
      <vt:lpstr>Solupak Chemicals – Just add water 02</vt:lpstr>
      <vt:lpstr>Machinery &amp; Equipment Innovations</vt:lpstr>
      <vt:lpstr>i-mop 01</vt:lpstr>
      <vt:lpstr>Leobot Scrubber Dryer 02</vt:lpstr>
      <vt:lpstr>Numatic ReFlo Vacuums 03</vt:lpstr>
      <vt:lpstr>Sustainable Washroom/paper Innovations</vt:lpstr>
      <vt:lpstr>KATRIN Paper Products 01</vt:lpstr>
      <vt:lpstr>KATRIN Dispensers 02</vt:lpstr>
      <vt:lpstr>Cheeky Panda Paper Products 03</vt:lpstr>
      <vt:lpstr>Wessex In the  Community</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Innovations</dc:title>
  <dc:subject/>
  <dc:creator/>
  <cp:keywords/>
  <dc:description/>
  <cp:lastModifiedBy>Matthew Rogers</cp:lastModifiedBy>
  <cp:revision>273</cp:revision>
  <dcterms:modified xsi:type="dcterms:W3CDTF">2021-05-13T09:17:21Z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0x010100B3E5CD1C5018E343A0BA56C6FA53EF90</vt:lpwstr>
  </property>
</Properties>
</file>